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52" r:id="rId2"/>
  </p:sldMasterIdLst>
  <p:notesMasterIdLst>
    <p:notesMasterId r:id="rId25"/>
  </p:notesMasterIdLst>
  <p:sldIdLst>
    <p:sldId id="256" r:id="rId3"/>
    <p:sldId id="1492" r:id="rId4"/>
    <p:sldId id="1535" r:id="rId5"/>
    <p:sldId id="1534" r:id="rId6"/>
    <p:sldId id="1548" r:id="rId7"/>
    <p:sldId id="1537" r:id="rId8"/>
    <p:sldId id="1538" r:id="rId9"/>
    <p:sldId id="1539" r:id="rId10"/>
    <p:sldId id="1540" r:id="rId11"/>
    <p:sldId id="1541" r:id="rId12"/>
    <p:sldId id="1542" r:id="rId13"/>
    <p:sldId id="262" r:id="rId14"/>
    <p:sldId id="1543" r:id="rId15"/>
    <p:sldId id="1544" r:id="rId16"/>
    <p:sldId id="1545" r:id="rId17"/>
    <p:sldId id="1546" r:id="rId18"/>
    <p:sldId id="1547" r:id="rId19"/>
    <p:sldId id="1470" r:id="rId20"/>
    <p:sldId id="1550" r:id="rId21"/>
    <p:sldId id="1551" r:id="rId22"/>
    <p:sldId id="1549" r:id="rId23"/>
    <p:sldId id="289" r:id="rId24"/>
  </p:sldIdLst>
  <p:sldSz cx="24384000" cy="13716000"/>
  <p:notesSz cx="6858000" cy="9144000"/>
  <p:embeddedFontLst>
    <p:embeddedFont>
      <p:font typeface="Inter" panose="02000503000000020004" pitchFamily="2" charset="0"/>
      <p:regular r:id="rId26"/>
      <p:bold r:id="rId27"/>
      <p:italic r:id="rId28"/>
      <p:boldItalic r:id="rId29"/>
    </p:embeddedFont>
    <p:embeddedFont>
      <p:font typeface="Inter Medium" panose="02000503000000020004" pitchFamily="2" charset="0"/>
      <p:regular r:id="rId30"/>
      <p:bold r:id="rId31"/>
      <p:italic r:id="rId32"/>
      <p:boldItalic r:id="rId33"/>
    </p:embeddedFont>
    <p:embeddedFont>
      <p:font typeface="JetBrains Mono" panose="02000009000000000000" pitchFamily="49"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Lst>
  <p:custDataLst>
    <p:tags r:id="rId4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hs0Nro+Z9sZfkmGgR8pNZaoNd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ladimir Kovalenko"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24"/>
    <p:restoredTop sz="60357"/>
  </p:normalViewPr>
  <p:slideViewPr>
    <p:cSldViewPr snapToGrid="0">
      <p:cViewPr varScale="1">
        <p:scale>
          <a:sx n="34" d="100"/>
          <a:sy n="34" d="100"/>
        </p:scale>
        <p:origin x="25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tags" Target="tags/tag1.xml"/><Relationship Id="rId76"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79"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6.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16.fntdata"/><Relationship Id="rId7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sz="1100" b="0" i="0" u="none" strike="noStrike" cap="none" dirty="0">
                <a:solidFill>
                  <a:srgbClr val="000000"/>
                </a:solidFill>
                <a:effectLst/>
                <a:latin typeface="Arial"/>
                <a:ea typeface="Arial"/>
                <a:cs typeface="Arial"/>
                <a:sym typeface="Arial"/>
              </a:rPr>
              <a:t>Over the Thanksgiving break I reflected on the many experiences we shared together this semester. Thank you for an energizing semester in CSCI 7000-011: GenAI-powered Software Engineering. It was a privilege to learn with you at the frontier of GenAI and SE.</a:t>
            </a:r>
          </a:p>
          <a:p>
            <a:pPr marL="457200" lvl="0" indent="-228600" algn="l" rtl="0">
              <a:lnSpc>
                <a:spcPct val="100000"/>
              </a:lnSpc>
              <a:spcBef>
                <a:spcPts val="0"/>
              </a:spcBef>
              <a:spcAft>
                <a:spcPts val="0"/>
              </a:spcAft>
              <a:buClr>
                <a:schemeClr val="dk1"/>
              </a:buClr>
              <a:buSzPts val="1400"/>
              <a:buFont typeface="Arial"/>
              <a:buNone/>
            </a:pPr>
            <a:endParaRPr lang="en-US" sz="1100" b="0" i="0" u="none" strike="noStrike" cap="none" dirty="0">
              <a:solidFill>
                <a:srgbClr val="000000"/>
              </a:solidFill>
              <a:effectLst/>
              <a:latin typeface="Arial"/>
              <a:cs typeface="Arial"/>
              <a:sym typeface="Arial"/>
            </a:endParaRPr>
          </a:p>
          <a:p>
            <a:pPr marL="457200" lvl="0" indent="-228600" algn="l" rtl="0">
              <a:lnSpc>
                <a:spcPct val="100000"/>
              </a:lnSpc>
              <a:spcBef>
                <a:spcPts val="0"/>
              </a:spcBef>
              <a:spcAft>
                <a:spcPts val="0"/>
              </a:spcAft>
              <a:buClr>
                <a:schemeClr val="dk1"/>
              </a:buClr>
              <a:buSzPts val="1400"/>
              <a:buFont typeface="Arial"/>
              <a:buNone/>
            </a:pPr>
            <a:r>
              <a:rPr lang="en-US" sz="1100" b="0" i="0" u="none" strike="noStrike" cap="none" dirty="0">
                <a:solidFill>
                  <a:srgbClr val="000000"/>
                </a:solidFill>
                <a:effectLst/>
                <a:latin typeface="Arial"/>
                <a:cs typeface="Arial"/>
                <a:sym typeface="Arial"/>
              </a:rPr>
              <a:t>I’m excited to connect with you in person for our last class today, and for those students who already traveled abroad to Asia, we missed seeing you in person, still nice to see you on Zoom.</a:t>
            </a:r>
          </a:p>
          <a:p>
            <a:pPr marL="457200" lvl="0" indent="-228600" algn="l" rtl="0">
              <a:lnSpc>
                <a:spcPct val="100000"/>
              </a:lnSpc>
              <a:spcBef>
                <a:spcPts val="0"/>
              </a:spcBef>
              <a:spcAft>
                <a:spcPts val="0"/>
              </a:spcAft>
              <a:buClr>
                <a:schemeClr val="dk1"/>
              </a:buClr>
              <a:buSzPts val="1400"/>
              <a:buFont typeface="Arial"/>
              <a:buNone/>
            </a:pPr>
            <a:endParaRPr lang="en-US" sz="1100" b="0" i="0" u="none" strike="noStrike" cap="none" dirty="0">
              <a:solidFill>
                <a:srgbClr val="000000"/>
              </a:solidFill>
              <a:effectLst/>
              <a:latin typeface="Arial"/>
              <a:cs typeface="Arial"/>
              <a:sym typeface="Arial"/>
            </a:endParaRPr>
          </a:p>
          <a:p>
            <a:pPr marL="457200" lvl="0" indent="-228600" algn="l" rtl="0">
              <a:lnSpc>
                <a:spcPct val="100000"/>
              </a:lnSpc>
              <a:spcBef>
                <a:spcPts val="0"/>
              </a:spcBef>
              <a:spcAft>
                <a:spcPts val="0"/>
              </a:spcAft>
              <a:buClr>
                <a:schemeClr val="dk1"/>
              </a:buClr>
              <a:buSzPts val="1400"/>
              <a:buFont typeface="Arial"/>
              <a:buNone/>
            </a:pPr>
            <a:r>
              <a:rPr lang="en-US" sz="1100" b="0" i="0" u="none" strike="noStrike" cap="none" dirty="0">
                <a:solidFill>
                  <a:srgbClr val="000000"/>
                </a:solidFill>
                <a:effectLst/>
                <a:latin typeface="Arial"/>
                <a:cs typeface="Arial"/>
                <a:sym typeface="Arial"/>
              </a:rPr>
              <a:t>For today I prepared several poll questions, so make sure you have a phone with a camera that you can point to the QR code or type in the code on </a:t>
            </a:r>
            <a:r>
              <a:rPr lang="en-US" sz="1100" b="0" i="0" u="none" strike="noStrike" cap="none" dirty="0" err="1">
                <a:solidFill>
                  <a:srgbClr val="000000"/>
                </a:solidFill>
                <a:effectLst/>
                <a:latin typeface="Arial"/>
                <a:cs typeface="Arial"/>
                <a:sym typeface="Arial"/>
              </a:rPr>
              <a:t>Slido</a:t>
            </a:r>
            <a:r>
              <a:rPr lang="en-US" sz="1100" b="0" i="0" u="none" strike="noStrike" cap="none" dirty="0">
                <a:solidFill>
                  <a:srgbClr val="000000"/>
                </a:solidFill>
                <a:effectLst/>
                <a:latin typeface="Arial"/>
                <a:cs typeface="Arial"/>
                <a:sym typeface="Arial"/>
              </a:rPr>
              <a:t>.</a:t>
            </a:r>
            <a:endParaRPr lang="en-US" dirty="0">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lang="en-US" dirty="0">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dirty="0">
              <a:solidFill>
                <a:schemeClr val="dk1"/>
              </a:solidFill>
            </a:endParaRPr>
          </a:p>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Papers on:</a:t>
            </a:r>
          </a:p>
          <a:p>
            <a:r>
              <a:rPr lang="en-US" b="1" dirty="0"/>
              <a:t>Updating API documentation</a:t>
            </a:r>
            <a:r>
              <a:rPr lang="en-US" dirty="0"/>
              <a:t> with LLMs (</a:t>
            </a:r>
            <a:r>
              <a:rPr lang="en-US" dirty="0" err="1"/>
              <a:t>code+text</a:t>
            </a:r>
            <a:r>
              <a:rPr lang="en-US" dirty="0"/>
              <a:t> diffs).</a:t>
            </a:r>
          </a:p>
          <a:p>
            <a:r>
              <a:rPr lang="en-US" b="1" dirty="0"/>
              <a:t>Agile effort estimation</a:t>
            </a:r>
            <a:r>
              <a:rPr lang="en-US" dirty="0"/>
              <a:t> with LLM-based multi-agent systems.</a:t>
            </a:r>
          </a:p>
          <a:p>
            <a:r>
              <a:rPr lang="en-US" dirty="0"/>
              <a:t>Large-scale </a:t>
            </a:r>
            <a:r>
              <a:rPr lang="en-US" b="1" dirty="0"/>
              <a:t>surveys</a:t>
            </a:r>
            <a:r>
              <a:rPr lang="en-US" dirty="0"/>
              <a:t> of AI-assistant usage.</a:t>
            </a:r>
          </a:p>
          <a:p>
            <a:br>
              <a:rPr lang="en-US" dirty="0"/>
            </a:br>
            <a:endParaRPr lang="en-US" dirty="0"/>
          </a:p>
          <a:p>
            <a:r>
              <a:rPr lang="en-US" dirty="0"/>
              <a:t>These highlight our course’s framing: LLMs aren’t just for code generation—they’re being pushed into </a:t>
            </a:r>
            <a:r>
              <a:rPr lang="en-US" b="1" dirty="0"/>
              <a:t>documentation, planning, estimation, and analytics</a:t>
            </a:r>
            <a:r>
              <a:rPr lang="en-US" dirty="0"/>
              <a:t>.</a:t>
            </a:r>
          </a:p>
          <a:p>
            <a:endParaRPr lang="en-US" dirty="0"/>
          </a:p>
        </p:txBody>
      </p:sp>
    </p:spTree>
    <p:extLst>
      <p:ext uri="{BB962C8B-B14F-4D97-AF65-F5344CB8AC3E}">
        <p14:creationId xmlns:p14="http://schemas.microsoft.com/office/powerpoint/2010/main" val="1187716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Multiple abstracts emphasize:</a:t>
            </a:r>
          </a:p>
          <a:p>
            <a:r>
              <a:rPr lang="en-US" b="1" dirty="0"/>
              <a:t>Hallucination filtering</a:t>
            </a:r>
            <a:r>
              <a:rPr lang="en-US" dirty="0"/>
              <a:t> in refactoring assistants.</a:t>
            </a:r>
          </a:p>
          <a:p>
            <a:r>
              <a:rPr lang="en-US" b="1" dirty="0"/>
              <a:t>Backdoor attacks</a:t>
            </a:r>
            <a:r>
              <a:rPr lang="en-US" dirty="0"/>
              <a:t> on code LLMs and how training/inference parameters affect vulnerability.</a:t>
            </a:r>
          </a:p>
          <a:p>
            <a:r>
              <a:rPr lang="en-US" dirty="0"/>
              <a:t>Unsafe </a:t>
            </a:r>
            <a:r>
              <a:rPr lang="en-US" dirty="0" err="1"/>
              <a:t>refactorings</a:t>
            </a:r>
            <a:r>
              <a:rPr lang="en-US" dirty="0"/>
              <a:t> and the need for </a:t>
            </a:r>
            <a:r>
              <a:rPr lang="en-US" b="1" dirty="0"/>
              <a:t>detect-and-reapply</a:t>
            </a:r>
            <a:r>
              <a:rPr lang="en-US" dirty="0"/>
              <a:t> mechanisms (</a:t>
            </a:r>
            <a:r>
              <a:rPr lang="en-US" dirty="0" err="1"/>
              <a:t>RefactoringMirror</a:t>
            </a:r>
            <a:r>
              <a:rPr lang="en-US" dirty="0"/>
              <a:t>).</a:t>
            </a:r>
          </a:p>
          <a:p>
            <a:r>
              <a:rPr lang="en-US" dirty="0"/>
              <a:t>Broader concerns about </a:t>
            </a:r>
            <a:r>
              <a:rPr lang="en-US" b="1" dirty="0"/>
              <a:t>trust, company policy, and safety</a:t>
            </a:r>
            <a:r>
              <a:rPr lang="en-US" dirty="0"/>
              <a:t> in adopting AI assistants.</a:t>
            </a:r>
          </a:p>
        </p:txBody>
      </p:sp>
    </p:spTree>
    <p:extLst>
      <p:ext uri="{BB962C8B-B14F-4D97-AF65-F5344CB8AC3E}">
        <p14:creationId xmlns:p14="http://schemas.microsoft.com/office/powerpoint/2010/main" val="971661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262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people to share what is something that stood out to them from these industry talks</a:t>
            </a:r>
          </a:p>
          <a:p>
            <a:endParaRPr lang="en-US" dirty="0"/>
          </a:p>
          <a:p>
            <a:endParaRPr lang="en-US" dirty="0"/>
          </a:p>
        </p:txBody>
      </p:sp>
    </p:spTree>
    <p:extLst>
      <p:ext uri="{BB962C8B-B14F-4D97-AF65-F5344CB8AC3E}">
        <p14:creationId xmlns:p14="http://schemas.microsoft.com/office/powerpoint/2010/main" val="33180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kern="1200" cap="none" dirty="0">
                <a:solidFill>
                  <a:schemeClr val="tx1"/>
                </a:solidFill>
                <a:latin typeface="Times New Roman" pitchFamily="18" charset="0"/>
                <a:ea typeface="Arial"/>
                <a:cs typeface="Arial"/>
                <a:sym typeface="Arial"/>
              </a:rPr>
              <a:t>When I talked with you 1-on-1, several told me that reading research papers takes a lot of time, you never read so much research in any other class. It stretched you.</a:t>
            </a:r>
          </a:p>
          <a:p>
            <a:endParaRPr lang="en-US" sz="1100" b="0" i="0" u="none" strike="noStrike" kern="1200" cap="none" dirty="0">
              <a:solidFill>
                <a:schemeClr val="tx1"/>
              </a:solidFill>
              <a:latin typeface="Times New Roman" pitchFamily="18" charset="0"/>
              <a:ea typeface="Arial"/>
              <a:cs typeface="Arial"/>
              <a:sym typeface="Arial"/>
            </a:endParaRPr>
          </a:p>
          <a:p>
            <a:r>
              <a:rPr lang="en-US" sz="1100" b="0" i="0" u="none" strike="noStrike" cap="none" dirty="0">
                <a:solidFill>
                  <a:srgbClr val="000000"/>
                </a:solidFill>
                <a:effectLst/>
                <a:latin typeface="Arial"/>
                <a:ea typeface="Arial"/>
                <a:cs typeface="Arial"/>
                <a:sym typeface="Arial"/>
              </a:rPr>
              <a:t>You developed critical thinking skills: analyzing dozens of top-tier papers from ICSE, FSE, ICSME, ISSTA, ASE, TSE, and ASE Journal; learning to evaluate empirical methods, research claims, and limitations in modern </a:t>
            </a:r>
            <a:r>
              <a:rPr lang="en-US" sz="1100" b="0" i="0" u="none" strike="noStrike" cap="none" dirty="0" err="1">
                <a:solidFill>
                  <a:srgbClr val="000000"/>
                </a:solidFill>
                <a:effectLst/>
                <a:latin typeface="Arial"/>
                <a:ea typeface="Arial"/>
                <a:cs typeface="Arial"/>
                <a:sym typeface="Arial"/>
              </a:rPr>
              <a:t>GenAI+SE</a:t>
            </a:r>
            <a:r>
              <a:rPr lang="en-US" sz="1100" b="0" i="0" u="none" strike="noStrike" cap="none" dirty="0">
                <a:solidFill>
                  <a:srgbClr val="000000"/>
                </a:solidFill>
                <a:effectLst/>
                <a:latin typeface="Arial"/>
                <a:ea typeface="Arial"/>
                <a:cs typeface="Arial"/>
                <a:sym typeface="Arial"/>
              </a:rPr>
              <a:t> research</a:t>
            </a:r>
            <a:endParaRPr lang="en-US" sz="1100" b="0" i="0" u="none" strike="noStrike" kern="1200" cap="none" dirty="0">
              <a:solidFill>
                <a:schemeClr val="tx1"/>
              </a:solidFill>
              <a:latin typeface="Times New Roman" pitchFamily="18" charset="0"/>
              <a:ea typeface="Arial"/>
              <a:cs typeface="Arial"/>
              <a:sym typeface="Arial"/>
            </a:endParaRPr>
          </a:p>
          <a:p>
            <a:endParaRPr lang="en-US" sz="1100" b="0" i="0" u="none" strike="noStrike" kern="1200" cap="none" dirty="0">
              <a:solidFill>
                <a:schemeClr val="tx1"/>
              </a:solidFill>
              <a:latin typeface="Times New Roman" pitchFamily="18" charset="0"/>
              <a:ea typeface="Arial"/>
              <a:cs typeface="Arial"/>
              <a:sym typeface="Arial"/>
            </a:endParaRPr>
          </a:p>
          <a:p>
            <a:r>
              <a:rPr lang="en-US" sz="1100" b="0" i="0" u="none" strike="noStrike" kern="1200" cap="none" dirty="0">
                <a:solidFill>
                  <a:schemeClr val="tx1"/>
                </a:solidFill>
                <a:latin typeface="Times New Roman" pitchFamily="18" charset="0"/>
                <a:ea typeface="Arial"/>
                <a:cs typeface="Arial"/>
                <a:sym typeface="Arial"/>
              </a:rPr>
              <a:t>While some of you are already very good speakers and presenters, this is an area where we all can improve. Billionaire Warren Buffet says that if you learn how to communicate and present, this is the most important skill you can learn, it would increase your </a:t>
            </a:r>
            <a:r>
              <a:rPr lang="en-US" sz="1100" b="0" i="0" u="none" strike="noStrike" kern="1200" cap="none" dirty="0" err="1">
                <a:solidFill>
                  <a:schemeClr val="tx1"/>
                </a:solidFill>
                <a:latin typeface="Times New Roman" pitchFamily="18" charset="0"/>
                <a:ea typeface="Arial"/>
                <a:cs typeface="Arial"/>
                <a:sym typeface="Arial"/>
              </a:rPr>
              <a:t>networth</a:t>
            </a:r>
            <a:r>
              <a:rPr lang="en-US" sz="1100" b="0" i="0" u="none" strike="noStrike" kern="1200" cap="none" dirty="0">
                <a:solidFill>
                  <a:schemeClr val="tx1"/>
                </a:solidFill>
                <a:latin typeface="Times New Roman" pitchFamily="18" charset="0"/>
                <a:ea typeface="Arial"/>
                <a:cs typeface="Arial"/>
                <a:sym typeface="Arial"/>
              </a:rPr>
              <a:t> over a lifetime by at least 50%.</a:t>
            </a:r>
          </a:p>
          <a:p>
            <a:r>
              <a:rPr lang="en-US" sz="1100" b="0" i="0" u="none" strike="noStrike" kern="1200" cap="none" dirty="0">
                <a:solidFill>
                  <a:schemeClr val="tx1"/>
                </a:solidFill>
                <a:latin typeface="Times New Roman" pitchFamily="18" charset="0"/>
                <a:ea typeface="Arial"/>
                <a:cs typeface="Arial"/>
                <a:sym typeface="Arial"/>
              </a:rPr>
              <a:t>I have seen tremendous improvements from your presentation #1 to presentation #2.</a:t>
            </a:r>
          </a:p>
          <a:p>
            <a:endParaRPr lang="en-US" sz="1100" b="0" i="0" u="none" strike="noStrike" kern="1200" cap="none" dirty="0">
              <a:solidFill>
                <a:schemeClr val="tx1"/>
              </a:solidFill>
              <a:latin typeface="Times New Roman" pitchFamily="18" charset="0"/>
              <a:ea typeface="Arial"/>
              <a:cs typeface="Arial"/>
              <a:sym typeface="Arial"/>
            </a:endParaRPr>
          </a:p>
          <a:p>
            <a:endParaRPr lang="en-US" dirty="0"/>
          </a:p>
        </p:txBody>
      </p:sp>
    </p:spTree>
    <p:extLst>
      <p:ext uri="{BB962C8B-B14F-4D97-AF65-F5344CB8AC3E}">
        <p14:creationId xmlns:p14="http://schemas.microsoft.com/office/powerpoint/2010/main" val="2901752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A5DFB-126E-748F-C0AA-7D29FF088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F01F9-CCCF-A9DB-C7C8-5120CB7A47A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BF71A84-597D-53A6-07BE-6F71D4A7AF53}"/>
              </a:ext>
            </a:extLst>
          </p:cNvPr>
          <p:cNvSpPr>
            <a:spLocks noGrp="1"/>
          </p:cNvSpPr>
          <p:nvPr>
            <p:ph type="body" idx="1"/>
          </p:nvPr>
        </p:nvSpPr>
        <p:spPr/>
        <p:txBody>
          <a:bodyPr/>
          <a:lstStyle/>
          <a:p>
            <a:r>
              <a:rPr lang="en-US" b="1" i="0" u="none" strike="noStrike" dirty="0">
                <a:solidFill>
                  <a:srgbClr val="000000"/>
                </a:solidFill>
                <a:effectLst/>
              </a:rPr>
              <a:t>Hands-on project work</a:t>
            </a:r>
            <a:r>
              <a:rPr lang="en-US" sz="1100" b="0" i="0" u="none" strike="noStrike" cap="none" dirty="0">
                <a:solidFill>
                  <a:srgbClr val="000000"/>
                </a:solidFill>
                <a:effectLst/>
                <a:latin typeface="Arial"/>
                <a:ea typeface="Arial"/>
                <a:cs typeface="Arial"/>
                <a:sym typeface="Arial"/>
              </a:rPr>
              <a:t> </a:t>
            </a:r>
            <a:endParaRPr lang="en-US" sz="1100" b="0" i="0" u="none" strike="noStrike" kern="1200" cap="none" dirty="0">
              <a:solidFill>
                <a:schemeClr val="tx1"/>
              </a:solidFill>
              <a:latin typeface="Times New Roman" pitchFamily="18" charset="0"/>
              <a:ea typeface="Arial"/>
              <a:cs typeface="Arial"/>
              <a:sym typeface="Arial"/>
            </a:endParaRPr>
          </a:p>
          <a:p>
            <a:endParaRPr lang="en-US" sz="1100" b="0" i="0" u="none" strike="noStrike" kern="1200" cap="none" dirty="0">
              <a:solidFill>
                <a:schemeClr val="tx1"/>
              </a:solidFill>
              <a:latin typeface="Times New Roman" pitchFamily="18" charset="0"/>
              <a:ea typeface="Arial"/>
              <a:cs typeface="Arial"/>
              <a:sym typeface="Arial"/>
            </a:endParaRPr>
          </a:p>
          <a:p>
            <a:r>
              <a:rPr lang="en-US" sz="1100" b="0" i="0" u="none" strike="noStrike" kern="1200" cap="none" dirty="0">
                <a:solidFill>
                  <a:schemeClr val="tx1"/>
                </a:solidFill>
                <a:latin typeface="Times New Roman" pitchFamily="18" charset="0"/>
                <a:ea typeface="Arial"/>
                <a:cs typeface="Arial"/>
                <a:sym typeface="Arial"/>
              </a:rPr>
              <a:t>CLICK</a:t>
            </a:r>
          </a:p>
          <a:p>
            <a:r>
              <a:rPr lang="en-US" sz="1100" b="0" i="0" u="none" strike="noStrike" kern="1200" cap="none" dirty="0">
                <a:solidFill>
                  <a:schemeClr val="tx1"/>
                </a:solidFill>
                <a:latin typeface="Times New Roman" pitchFamily="18" charset="0"/>
                <a:ea typeface="Arial"/>
                <a:cs typeface="Arial"/>
                <a:sym typeface="Arial"/>
              </a:rPr>
              <a:t>You followed the steps of a typical research project</a:t>
            </a:r>
            <a:r>
              <a:rPr lang="en-US" sz="1100" b="0" i="0" u="none" strike="noStrike" kern="1200" cap="none" baseline="0" dirty="0">
                <a:solidFill>
                  <a:schemeClr val="tx1"/>
                </a:solidFill>
                <a:latin typeface="Times New Roman" pitchFamily="18" charset="0"/>
                <a:ea typeface="Arial"/>
                <a:cs typeface="Arial"/>
                <a:sym typeface="Arial"/>
              </a:rPr>
              <a:t> (which are open-ended, risk-taking projects)</a:t>
            </a:r>
            <a:endParaRPr lang="en-US" dirty="0"/>
          </a:p>
          <a:p>
            <a:r>
              <a:rPr lang="en-US" dirty="0"/>
              <a:t>CLICK</a:t>
            </a:r>
          </a:p>
          <a:p>
            <a:r>
              <a:rPr lang="en-US" b="1" dirty="0"/>
              <a:t>If you do high-quality</a:t>
            </a:r>
            <a:r>
              <a:rPr lang="en-US" b="1" baseline="0" dirty="0"/>
              <a:t> research &amp; </a:t>
            </a:r>
            <a:r>
              <a:rPr lang="en-US" b="1" dirty="0"/>
              <a:t>publish your research, you are guaranteed an A in the</a:t>
            </a:r>
            <a:r>
              <a:rPr lang="en-US" b="1" baseline="0" dirty="0"/>
              <a:t> class!!</a:t>
            </a:r>
            <a:endParaRPr lang="en-US" baseline="0" dirty="0"/>
          </a:p>
          <a:p>
            <a:r>
              <a:rPr lang="en-US" baseline="0" dirty="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cap="none" baseline="0" dirty="0">
                <a:solidFill>
                  <a:schemeClr val="tx1"/>
                </a:solidFill>
                <a:latin typeface="Times New Roman" pitchFamily="18" charset="0"/>
                <a:ea typeface="Arial"/>
                <a:cs typeface="Arial"/>
                <a:sym typeface="Arial"/>
              </a:rPr>
              <a:t>At times, you might feel a bit lost in the beginning as you have to discover on your own,  this will equip you with the skills you need to do well in graduate school.</a:t>
            </a:r>
            <a:endParaRPr lang="en-US" sz="1100" b="0" i="0" u="none" strike="noStrike" kern="1200" cap="none" dirty="0">
              <a:solidFill>
                <a:schemeClr val="tx1"/>
              </a:solidFill>
              <a:latin typeface="Times New Roman" pitchFamily="18" charset="0"/>
              <a:ea typeface="Arial"/>
              <a:cs typeface="Arial"/>
              <a:sym typeface="Arial"/>
            </a:endParaRPr>
          </a:p>
          <a:p>
            <a:endParaRPr lang="en-US" baseline="0" dirty="0"/>
          </a:p>
          <a:p>
            <a:r>
              <a:rPr lang="en-US" sz="1100" b="0" i="0" u="none" strike="noStrike" cap="none" dirty="0">
                <a:solidFill>
                  <a:srgbClr val="000000"/>
                </a:solidFill>
                <a:effectLst/>
                <a:latin typeface="Arial"/>
                <a:ea typeface="Arial"/>
                <a:cs typeface="Arial"/>
                <a:sym typeface="Arial"/>
              </a:rPr>
              <a:t>— pitching ideas, forming teams, and progressing through four milestones to design, implement, evaluate, and present a novel GenAI/agentic-SE system </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WHY: equipped you to lead. You did not come to grad school to learn how to code, you already knew that. You are getting your MS and PhD because you want to lead in this new era.</a:t>
            </a:r>
          </a:p>
        </p:txBody>
      </p:sp>
    </p:spTree>
    <p:extLst>
      <p:ext uri="{BB962C8B-B14F-4D97-AF65-F5344CB8AC3E}">
        <p14:creationId xmlns:p14="http://schemas.microsoft.com/office/powerpoint/2010/main" val="3897434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lphaUcPeriod"/>
            </a:pPr>
            <a:r>
              <a:rPr lang="en-US" sz="1200" b="1" dirty="0"/>
              <a:t>At the beginning of the semester (on Day 1) I asked you what are your expectations from this class, This is what you told me. </a:t>
            </a:r>
          </a:p>
          <a:p>
            <a:pPr marL="457200" indent="-457200">
              <a:buAutoNum type="alphaUcPeriod"/>
            </a:pPr>
            <a:endParaRPr lang="en-US" sz="1200" b="1" dirty="0"/>
          </a:p>
          <a:p>
            <a:pPr marL="457200" indent="-457200">
              <a:buAutoNum type="alphaUcPeriod"/>
            </a:pPr>
            <a:r>
              <a:rPr lang="en-US" sz="1200" b="1" dirty="0"/>
              <a:t>Let’s visit them and see whether and how we met those expectations.</a:t>
            </a:r>
          </a:p>
          <a:p>
            <a:pPr marL="457200" indent="-457200">
              <a:buAutoNum type="alphaUcPeriod"/>
            </a:pPr>
            <a:endParaRPr lang="en-US" sz="1200" b="1" dirty="0"/>
          </a:p>
          <a:p>
            <a:pPr marL="457200" indent="-457200">
              <a:buAutoNum type="alphaUcPeriod"/>
            </a:pPr>
            <a:endParaRPr lang="en-US" sz="1200" b="1" dirty="0"/>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18</a:t>
            </a:fld>
            <a:endParaRPr lang="es-ES_tradnl"/>
          </a:p>
        </p:txBody>
      </p:sp>
    </p:spTree>
    <p:extLst>
      <p:ext uri="{BB962C8B-B14F-4D97-AF65-F5344CB8AC3E}">
        <p14:creationId xmlns:p14="http://schemas.microsoft.com/office/powerpoint/2010/main" val="1276467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CC74D-84B7-2C27-4808-B7E7AE9456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BD39F-5747-9417-5DC7-BBC7190AD3D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3FC7FB-E0F6-FF1A-F82A-4A4D804C95B6}"/>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 am proud</a:t>
            </a:r>
            <a:r>
              <a:rPr lang="en-US" baseline="0" dirty="0"/>
              <a:t> of you all. You learned so MUCH. You can easily see this yourself if you compare how long it took you in the beginning of the class to read and write paper critiques, and how you got much better at this through the semester.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a:t>Look at how much your presentations have improved between your first and second presentation.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aseline="0" dirty="0"/>
              <a:t>Take your left arm and put it over your right shoulder, then your right arm and put it over your left shoulder. Hold tight and give yourself a BIG hug. You should be proud of yourself as I am proud of you.</a:t>
            </a:r>
            <a:endParaRPr lang="en-US" dirty="0"/>
          </a:p>
          <a:p>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46943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3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6" name="Google Shape;84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dirty="0"/>
              <a:t>The Greek philosopher Heraclitus told us 2500 years ago that change is the only guaranteed constant. Our society is going now through a seismic changes, similar in scale and impact with the industrial revolution and the information revolution transformed our society. </a:t>
            </a:r>
            <a:endParaRPr dirty="0"/>
          </a:p>
          <a:p>
            <a:pPr marL="0" marR="0" lvl="0" indent="0" algn="l" rtl="0">
              <a:lnSpc>
                <a:spcPct val="100000"/>
              </a:lnSpc>
              <a:spcBef>
                <a:spcPts val="0"/>
              </a:spcBef>
              <a:spcAft>
                <a:spcPts val="0"/>
              </a:spcAft>
              <a:buClr>
                <a:srgbClr val="000000"/>
              </a:buClr>
              <a:buSzPts val="1100"/>
              <a:buFont typeface="Arial"/>
              <a:buNone/>
            </a:pPr>
            <a:r>
              <a:rPr lang="en-US" sz="1100" dirty="0"/>
              <a:t>60% of the Jobs today did not exist in 1940. Similarly, I think AI will create new jobs and will change existing workflows for knowledge workers. The boat has already left the port, you don’t want to be left behind. That’s why you took this course and you worked hard and grew so much into these new skills. </a:t>
            </a:r>
            <a:endParaRPr dirty="0"/>
          </a:p>
          <a:p>
            <a:pPr marL="0" marR="0" lvl="0" indent="0" algn="l" rtl="0">
              <a:lnSpc>
                <a:spcPct val="100000"/>
              </a:lnSpc>
              <a:spcBef>
                <a:spcPts val="0"/>
              </a:spcBef>
              <a:spcAft>
                <a:spcPts val="0"/>
              </a:spcAft>
              <a:buClr>
                <a:srgbClr val="000000"/>
              </a:buClr>
              <a:buSzPts val="1100"/>
              <a:buFont typeface="Arial"/>
              <a:buNone/>
            </a:pPr>
            <a:endParaRPr sz="1100" dirty="0"/>
          </a:p>
          <a:p>
            <a:pPr marL="0" marR="0" lvl="0" indent="0" algn="l" rtl="0">
              <a:lnSpc>
                <a:spcPct val="100000"/>
              </a:lnSpc>
              <a:spcBef>
                <a:spcPts val="0"/>
              </a:spcBef>
              <a:spcAft>
                <a:spcPts val="0"/>
              </a:spcAft>
              <a:buClr>
                <a:srgbClr val="000000"/>
              </a:buClr>
              <a:buSzPts val="1100"/>
              <a:buFont typeface="Arial"/>
              <a:buNone/>
            </a:pPr>
            <a:r>
              <a:rPr lang="en-US" sz="1100" dirty="0"/>
              <a:t>So what comes next? You already saw how far we went together and how much we grew together this semester.</a:t>
            </a:r>
          </a:p>
          <a:p>
            <a:pPr marL="0" marR="0" lvl="0" indent="0" algn="l" rtl="0">
              <a:lnSpc>
                <a:spcPct val="100000"/>
              </a:lnSpc>
              <a:spcBef>
                <a:spcPts val="0"/>
              </a:spcBef>
              <a:spcAft>
                <a:spcPts val="0"/>
              </a:spcAft>
              <a:buClr>
                <a:srgbClr val="000000"/>
              </a:buClr>
              <a:buSzPts val="1100"/>
              <a:buFont typeface="Arial"/>
              <a:buNone/>
            </a:pPr>
            <a:endParaRPr lang="en-US" sz="1100" dirty="0"/>
          </a:p>
          <a:p>
            <a:pPr marL="0" marR="0" lvl="0" indent="0" algn="l" rtl="0">
              <a:lnSpc>
                <a:spcPct val="100000"/>
              </a:lnSpc>
              <a:spcBef>
                <a:spcPts val="0"/>
              </a:spcBef>
              <a:spcAft>
                <a:spcPts val="0"/>
              </a:spcAft>
              <a:buClr>
                <a:srgbClr val="000000"/>
              </a:buClr>
              <a:buSzPts val="1100"/>
              <a:buFont typeface="Arial"/>
              <a:buNone/>
            </a:pPr>
            <a:r>
              <a:rPr lang="en-US" sz="1100" dirty="0"/>
              <a:t>Together We Continue to Go Farther! </a:t>
            </a:r>
          </a:p>
          <a:p>
            <a:pPr marL="0" marR="0" lvl="0" indent="0" algn="l" rtl="0">
              <a:lnSpc>
                <a:spcPct val="100000"/>
              </a:lnSpc>
              <a:spcBef>
                <a:spcPts val="0"/>
              </a:spcBef>
              <a:spcAft>
                <a:spcPts val="0"/>
              </a:spcAft>
              <a:buClr>
                <a:srgbClr val="000000"/>
              </a:buClr>
              <a:buSzPts val="1100"/>
              <a:buFont typeface="Arial"/>
              <a:buNone/>
            </a:pPr>
            <a:r>
              <a:rPr lang="en-US" sz="1100" dirty="0"/>
              <a:t>COME with me virtually to New York AI Summit next week! I can livestream some of the talks and keynotes from the convention center on Wed-Thu.</a:t>
            </a:r>
          </a:p>
          <a:p>
            <a:pPr marL="0" marR="0" lvl="0" indent="0" algn="l" rtl="0">
              <a:lnSpc>
                <a:spcPct val="100000"/>
              </a:lnSpc>
              <a:spcBef>
                <a:spcPts val="0"/>
              </a:spcBef>
              <a:spcAft>
                <a:spcPts val="0"/>
              </a:spcAft>
              <a:buClr>
                <a:srgbClr val="000000"/>
              </a:buClr>
              <a:buSzPts val="1100"/>
              <a:buFont typeface="Arial"/>
              <a:buNone/>
            </a:pPr>
            <a:endParaRPr lang="en-US" sz="1100" dirty="0"/>
          </a:p>
          <a:p>
            <a:pPr marL="0" marR="0" lvl="0" indent="0" algn="l" rtl="0">
              <a:lnSpc>
                <a:spcPct val="100000"/>
              </a:lnSpc>
              <a:spcBef>
                <a:spcPts val="0"/>
              </a:spcBef>
              <a:spcAft>
                <a:spcPts val="0"/>
              </a:spcAft>
              <a:buClr>
                <a:srgbClr val="000000"/>
              </a:buClr>
              <a:buSzPts val="1100"/>
              <a:buFont typeface="Arial"/>
              <a:buNone/>
            </a:pPr>
            <a:r>
              <a:rPr lang="en-US" sz="1100" dirty="0"/>
              <a:t>I encourage you to continue using AI in your workflow, and if the initial results you are getting are underwhelming, you are now equipped with many techniques that you can use to improve the results. </a:t>
            </a:r>
          </a:p>
          <a:p>
            <a:pPr marL="0" marR="0" lvl="0" indent="0" algn="l" rtl="0">
              <a:lnSpc>
                <a:spcPct val="100000"/>
              </a:lnSpc>
              <a:spcBef>
                <a:spcPts val="0"/>
              </a:spcBef>
              <a:spcAft>
                <a:spcPts val="0"/>
              </a:spcAft>
              <a:buClr>
                <a:srgbClr val="000000"/>
              </a:buClr>
              <a:buSzPts val="1100"/>
              <a:buFont typeface="Arial"/>
              <a:buNone/>
            </a:pPr>
            <a:endParaRPr lang="en-US" sz="1100" dirty="0"/>
          </a:p>
          <a:p>
            <a:pPr rtl="0"/>
            <a:r>
              <a:rPr lang="en-US" b="1" i="0" u="none" strike="noStrike" dirty="0">
                <a:solidFill>
                  <a:srgbClr val="000000"/>
                </a:solidFill>
                <a:effectLst/>
              </a:rPr>
              <a:t>CSCI 7000-05 class (Mon/Wed 5:05-6:20pm)</a:t>
            </a:r>
            <a:endParaRPr lang="en-US" b="0" i="0" u="none" strike="noStrike" dirty="0">
              <a:solidFill>
                <a:srgbClr val="000000"/>
              </a:solidFill>
              <a:effectLst/>
            </a:endParaRPr>
          </a:p>
          <a:p>
            <a:pPr rtl="0"/>
            <a:r>
              <a:rPr lang="en-US" b="0" i="0" u="none" strike="noStrike" dirty="0">
                <a:solidFill>
                  <a:srgbClr val="000000"/>
                </a:solidFill>
                <a:effectLst/>
              </a:rPr>
              <a:t>DESCRIPTION: This course explores the emerging paradigm of building software systems from LLM-powered agentic components -—. We will read and discuss cutting-edge research on intelligent software agents and gain hands-on experience developing agentic systems using modern frameworks such as </a:t>
            </a:r>
            <a:r>
              <a:rPr lang="en-US" b="0" i="0" u="none" strike="noStrike" dirty="0" err="1">
                <a:solidFill>
                  <a:srgbClr val="000000"/>
                </a:solidFill>
                <a:effectLst/>
              </a:rPr>
              <a:t>LangChain</a:t>
            </a:r>
            <a:r>
              <a:rPr lang="en-US" b="0" i="0" u="none" strike="noStrike" dirty="0">
                <a:solidFill>
                  <a:srgbClr val="000000"/>
                </a:solidFill>
                <a:effectLst/>
              </a:rPr>
              <a:t>,</a:t>
            </a:r>
          </a:p>
          <a:p>
            <a:pPr rtl="0"/>
            <a:r>
              <a:rPr lang="en-US" b="0" i="0" u="none" strike="noStrike" dirty="0" err="1">
                <a:solidFill>
                  <a:srgbClr val="000000"/>
                </a:solidFill>
                <a:effectLst/>
              </a:rPr>
              <a:t>AutoGen</a:t>
            </a:r>
            <a:r>
              <a:rPr lang="en-US" b="0" i="0" u="none" strike="noStrike" dirty="0">
                <a:solidFill>
                  <a:srgbClr val="000000"/>
                </a:solidFill>
                <a:effectLst/>
              </a:rPr>
              <a:t>, and MCP. The course combines seminar-style discussions with a team-based project. </a:t>
            </a:r>
          </a:p>
          <a:p>
            <a:pPr rtl="0"/>
            <a:r>
              <a:rPr lang="en-US" b="0" i="0" u="none" strike="noStrike" dirty="0">
                <a:solidFill>
                  <a:srgbClr val="000000"/>
                </a:solidFill>
                <a:effectLst/>
              </a:rPr>
              <a:t>I hope that you would build a LLM-powered Agent that you can include in your portfolio and resume. This  would </a:t>
            </a:r>
            <a:r>
              <a:rPr lang="en-US" b="1" i="0" u="none" strike="noStrike" dirty="0">
                <a:solidFill>
                  <a:srgbClr val="000000"/>
                </a:solidFill>
                <a:effectLst/>
              </a:rPr>
              <a:t>give you an edge over competition when applying for jobs, internships</a:t>
            </a:r>
            <a:r>
              <a:rPr lang="en-US" b="0" i="0" u="none" strike="noStrike" dirty="0">
                <a:solidFill>
                  <a:srgbClr val="000000"/>
                </a:solidFill>
                <a:effectLst/>
              </a:rPr>
              <a:t>, etc. I've already heard from students in our class that they were invited for several meetings at the recent </a:t>
            </a:r>
            <a:r>
              <a:rPr lang="en-US" b="0" i="0" u="none" strike="noStrike" dirty="0" err="1">
                <a:solidFill>
                  <a:srgbClr val="000000"/>
                </a:solidFill>
                <a:effectLst/>
              </a:rPr>
              <a:t>CareerFair</a:t>
            </a:r>
            <a:r>
              <a:rPr lang="en-US" b="0" i="0" u="none" strike="noStrike" dirty="0">
                <a:solidFill>
                  <a:srgbClr val="000000"/>
                </a:solidFill>
                <a:effectLst/>
              </a:rPr>
              <a:t> based on their experience they got from our current GenAI-powered SE course. Having a deep knowledge of Agents and the experience of building one over the length of a semester should make you stand out even more for current/future employers.</a:t>
            </a:r>
          </a:p>
          <a:p>
            <a:pPr rtl="0"/>
            <a:endParaRPr lang="en-US" b="0" i="0" u="none" strike="noStrike" dirty="0">
              <a:solidFill>
                <a:srgbClr val="000000"/>
              </a:solidFill>
              <a:effectLst/>
            </a:endParaRPr>
          </a:p>
          <a:p>
            <a:pPr rtl="0"/>
            <a:r>
              <a:rPr lang="en-US" b="1" i="0" u="none" strike="noStrike" dirty="0">
                <a:solidFill>
                  <a:srgbClr val="000000"/>
                </a:solidFill>
                <a:effectLst/>
              </a:rPr>
              <a:t>CSCI 7000-06 class (Wed 6:40-7:30pm)</a:t>
            </a:r>
            <a:endParaRPr lang="en-US" b="0" i="0" u="none" strike="noStrike" dirty="0">
              <a:solidFill>
                <a:srgbClr val="000000"/>
              </a:solidFill>
              <a:effectLst/>
            </a:endParaRPr>
          </a:p>
          <a:p>
            <a:pPr rtl="0"/>
            <a:r>
              <a:rPr lang="en-US" b="0" i="0" u="none" strike="noStrike" dirty="0">
                <a:solidFill>
                  <a:srgbClr val="000000"/>
                </a:solidFill>
                <a:effectLst/>
              </a:rPr>
              <a:t>DESCRIPTION: This seminar explores how computer scientists and engineers can harness generative AI as a thinking partner to enhance strategic reasoning, problem-solving, and communication. Through readings, discussion, and reflection, students examine frameworks for human–AI collaboration and the evolving role of AI in leadership. The course emphasizes applying AI tools and leadership principles to develop values-driven, adaptive leaders for an AI-augmented future.</a:t>
            </a:r>
          </a:p>
          <a:p>
            <a:r>
              <a:rPr lang="en-US" b="0" i="0" u="none" strike="noStrike" dirty="0">
                <a:solidFill>
                  <a:srgbClr val="000000"/>
                </a:solidFill>
                <a:effectLst/>
              </a:rPr>
              <a:t>In one of our previous meetings, we discussed the new workforce and work dynamics, and what remains uniquely human in the new GenAI era. As  GenAI raises the bar for technical competency, employers appreciate even more skills that are uniquely human: </a:t>
            </a:r>
            <a:r>
              <a:rPr lang="en-US" b="1" i="0" u="none" strike="noStrike" dirty="0">
                <a:solidFill>
                  <a:srgbClr val="000000"/>
                </a:solidFill>
                <a:effectLst/>
              </a:rPr>
              <a:t>your ability to communicate, lead with values, and mastery of "people skills"</a:t>
            </a:r>
            <a:r>
              <a:rPr lang="en-US" b="0" i="0" u="none" strike="noStrike" dirty="0">
                <a:solidFill>
                  <a:srgbClr val="000000"/>
                </a:solidFill>
                <a:effectLst/>
              </a:rPr>
              <a:t>. This is where you can use GenAI as a thinking strategic partner to hone such skills. The AI-driven Leadership will give you a chance to start that process now. Leadership skills are not developed in a microwave instantly, this is more similar to a slow-cooking process. </a:t>
            </a:r>
            <a:r>
              <a:rPr lang="en-US" b="1" i="0" u="none" strike="noStrike" dirty="0">
                <a:solidFill>
                  <a:srgbClr val="000000"/>
                </a:solidFill>
                <a:effectLst/>
              </a:rPr>
              <a:t>The sooner you start, the further you go</a:t>
            </a:r>
            <a:r>
              <a:rPr lang="en-US" b="0" i="0" u="none" strike="noStrike" dirty="0">
                <a:solidFill>
                  <a:srgbClr val="000000"/>
                </a:solidFill>
                <a:effectLst/>
              </a:rPr>
              <a:t>. You will get a chance to choose leadership values that are close to your heart and develop those throughout the semester (and beyond).</a:t>
            </a:r>
          </a:p>
          <a:p>
            <a:pPr marL="0" marR="0" lvl="0" indent="0" algn="l" rtl="0">
              <a:lnSpc>
                <a:spcPct val="100000"/>
              </a:lnSpc>
              <a:spcBef>
                <a:spcPts val="0"/>
              </a:spcBef>
              <a:spcAft>
                <a:spcPts val="0"/>
              </a:spcAft>
              <a:buClr>
                <a:srgbClr val="000000"/>
              </a:buClr>
              <a:buSzPts val="1100"/>
              <a:buFont typeface="Arial"/>
              <a:buNone/>
            </a:pPr>
            <a:endParaRPr dirty="0"/>
          </a:p>
          <a:p>
            <a:pPr marL="0" marR="0" lvl="0" indent="0" algn="l" rtl="0">
              <a:lnSpc>
                <a:spcPct val="100000"/>
              </a:lnSpc>
              <a:spcBef>
                <a:spcPts val="0"/>
              </a:spcBef>
              <a:spcAft>
                <a:spcPts val="0"/>
              </a:spcAft>
              <a:buClr>
                <a:srgbClr val="000000"/>
              </a:buClr>
              <a:buSzPts val="1100"/>
              <a:buFont typeface="Arial"/>
              <a:buNone/>
            </a:pPr>
            <a:endParaRPr sz="11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xfrm>
            <a:off x="381000" y="685800"/>
            <a:ext cx="6096000" cy="3429000"/>
          </a:xfrm>
          <a:ln/>
        </p:spPr>
      </p:sp>
      <p:sp>
        <p:nvSpPr>
          <p:cNvPr id="174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en-US" b="1" dirty="0"/>
              <a:t>First I will attempt to review the 24 papers we read and discussed this semester. I know this took you dozens of hours to read them, so I will do my best to summarize them in a few slides.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en-US" b="1" dirty="0"/>
              <a:t>We will revisit your expectations from the first day of the class and we will look at whether we met them.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en-US" b="1" dirty="0"/>
              <a:t>Lastly, I will talk about what comes next, two new classes on GenAI that I am offering next semester. </a:t>
            </a:r>
          </a:p>
        </p:txBody>
      </p:sp>
      <p:sp>
        <p:nvSpPr>
          <p:cNvPr id="174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0D496F39-7A5A-CC49-BC04-BEE3C73814FB}" type="slidenum">
              <a:rPr lang="en-US" altLang="en-US" sz="1200"/>
              <a:pPr/>
              <a:t>2</a:t>
            </a:fld>
            <a:endParaRPr lang="en-US" altLang="en-US" sz="1200"/>
          </a:p>
        </p:txBody>
      </p:sp>
    </p:spTree>
    <p:extLst>
      <p:ext uri="{BB962C8B-B14F-4D97-AF65-F5344CB8AC3E}">
        <p14:creationId xmlns:p14="http://schemas.microsoft.com/office/powerpoint/2010/main" val="247907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DEF22-6C1C-5DF3-A3D5-0E0EED2EBEE0}"/>
            </a:ext>
          </a:extLst>
        </p:cNvPr>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E77CD6CA-9ADD-01D8-8010-8A3B2A620143}"/>
              </a:ext>
            </a:extLst>
          </p:cNvPr>
          <p:cNvSpPr>
            <a:spLocks noGrp="1" noRot="1" noChangeAspect="1"/>
          </p:cNvSpPr>
          <p:nvPr>
            <p:ph type="sldImg"/>
          </p:nvPr>
        </p:nvSpPr>
        <p:spPr>
          <a:xfrm>
            <a:off x="381000" y="685800"/>
            <a:ext cx="6096000" cy="3429000"/>
          </a:xfrm>
          <a:ln/>
        </p:spPr>
      </p:sp>
      <p:sp>
        <p:nvSpPr>
          <p:cNvPr id="17410" name="Notes Placeholder 2">
            <a:extLst>
              <a:ext uri="{FF2B5EF4-FFF2-40B4-BE49-F238E27FC236}">
                <a16:creationId xmlns:a16="http://schemas.microsoft.com/office/drawing/2014/main" id="{79BF9E77-B110-8085-F3C4-6D3B0C04F774}"/>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t>I took the abstracts of all 24 research papers we read this semester and fed them into a Word Cloud tool… basically the academic equivalent of putting everything in a blender.</a:t>
            </a:r>
          </a:p>
          <a:p>
            <a:r>
              <a:rPr lang="en-US" dirty="0"/>
              <a:t>This is the 10,000-foot view of what we covered.</a:t>
            </a:r>
          </a:p>
          <a:p>
            <a:r>
              <a:rPr lang="en-US" dirty="0"/>
              <a:t>Which obviously means class is over. Pack your bags.</a:t>
            </a:r>
          </a:p>
          <a:p>
            <a:r>
              <a:rPr lang="en-US" dirty="0"/>
              <a:t>…Okay fine, not </a:t>
            </a:r>
            <a:r>
              <a:rPr lang="en-US" i="1" dirty="0"/>
              <a:t>exactly</a:t>
            </a:r>
            <a:r>
              <a:rPr lang="en-US" dirty="0"/>
              <a:t> yet.”</a:t>
            </a:r>
          </a:p>
          <a:p>
            <a:endParaRPr lang="en-US" dirty="0"/>
          </a:p>
          <a:p>
            <a:endParaRPr lang="en-US" dirty="0"/>
          </a:p>
          <a:p>
            <a:r>
              <a:rPr lang="en-US" dirty="0"/>
              <a:t>You can see that we covered a lot of LLMs, software, tools, code. </a:t>
            </a:r>
          </a:p>
          <a:p>
            <a:r>
              <a:rPr lang="en-US" dirty="0"/>
              <a:t>Refactoring also features pretty highly since half of the class projects and therefore many papers we read were on refactoring.</a:t>
            </a:r>
          </a:p>
          <a:p>
            <a:endParaRPr lang="en-US" dirty="0"/>
          </a:p>
          <a:p>
            <a:br>
              <a:rPr lang="en-US" dirty="0"/>
            </a:br>
            <a:endParaRPr lang="en-US" dirty="0"/>
          </a:p>
          <a:p>
            <a:r>
              <a:rPr lang="en-US" b="1" dirty="0"/>
              <a:t>Option 2 — More sarcastic humor</a:t>
            </a:r>
            <a:endParaRPr lang="en-US" dirty="0"/>
          </a:p>
          <a:p>
            <a:r>
              <a:rPr lang="en-US" dirty="0"/>
              <a:t>“I gathered the abstracts of all 24 papers we read, tossed them into a Word Cloud generator, and—voilà—the universe has spoken.</a:t>
            </a:r>
          </a:p>
          <a:p>
            <a:r>
              <a:rPr lang="en-US" dirty="0"/>
              <a:t>Here’s the 10,000-foot summary of our entire semester.</a:t>
            </a:r>
          </a:p>
          <a:p>
            <a:r>
              <a:rPr lang="en-US" dirty="0"/>
              <a:t>Which obviously means class is over. Pack your bags.</a:t>
            </a:r>
          </a:p>
          <a:p>
            <a:r>
              <a:rPr lang="en-US" dirty="0"/>
              <a:t>…Okay fine, not </a:t>
            </a:r>
            <a:r>
              <a:rPr lang="en-US" i="1" dirty="0"/>
              <a:t>exactly</a:t>
            </a:r>
            <a:r>
              <a:rPr lang="en-US" dirty="0"/>
              <a:t> yet.”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en-US" b="1" dirty="0"/>
          </a:p>
        </p:txBody>
      </p:sp>
      <p:sp>
        <p:nvSpPr>
          <p:cNvPr id="17411" name="Slide Number Placeholder 3">
            <a:extLst>
              <a:ext uri="{FF2B5EF4-FFF2-40B4-BE49-F238E27FC236}">
                <a16:creationId xmlns:a16="http://schemas.microsoft.com/office/drawing/2014/main" id="{1CC7C619-6CC4-B1F6-8B1F-66C5BED88380}"/>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0D496F39-7A5A-CC49-BC04-BEE3C73814FB}" type="slidenum">
              <a:rPr lang="en-US" altLang="en-US" sz="1200"/>
              <a:pPr/>
              <a:t>3</a:t>
            </a:fld>
            <a:endParaRPr lang="en-US" altLang="en-US" sz="1200"/>
          </a:p>
        </p:txBody>
      </p:sp>
    </p:spTree>
    <p:extLst>
      <p:ext uri="{BB962C8B-B14F-4D97-AF65-F5344CB8AC3E}">
        <p14:creationId xmlns:p14="http://schemas.microsoft.com/office/powerpoint/2010/main" val="2007101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1B123-8E44-5269-2C47-7EC6C3E037AA}"/>
            </a:ext>
          </a:extLst>
        </p:cNvPr>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F6C93922-D0F1-8CA0-0394-9B271BB83F6C}"/>
              </a:ext>
            </a:extLst>
          </p:cNvPr>
          <p:cNvSpPr>
            <a:spLocks noGrp="1" noRot="1" noChangeAspect="1"/>
          </p:cNvSpPr>
          <p:nvPr>
            <p:ph type="sldImg"/>
          </p:nvPr>
        </p:nvSpPr>
        <p:spPr>
          <a:xfrm>
            <a:off x="381000" y="685800"/>
            <a:ext cx="6096000" cy="3429000"/>
          </a:xfrm>
          <a:ln/>
        </p:spPr>
      </p:sp>
      <p:sp>
        <p:nvSpPr>
          <p:cNvPr id="17410" name="Notes Placeholder 2">
            <a:extLst>
              <a:ext uri="{FF2B5EF4-FFF2-40B4-BE49-F238E27FC236}">
                <a16:creationId xmlns:a16="http://schemas.microsoft.com/office/drawing/2014/main" id="{0E7A9B35-7E1F-8EBA-3679-D1E68B3C4088}"/>
              </a:ext>
            </a:extLst>
          </p:cNvPr>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u="none" strike="noStrike" dirty="0">
                <a:solidFill>
                  <a:srgbClr val="000000"/>
                </a:solidFill>
                <a:effectLst/>
              </a:rPr>
              <a:t>Here is the 1,000 foot view.</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i="0" u="none" strike="noStrike" dirty="0">
              <a:solidFill>
                <a:srgbClr val="000000"/>
              </a:solidFill>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u="none" strike="noStrike" dirty="0">
                <a:solidFill>
                  <a:srgbClr val="000000"/>
                </a:solidFill>
                <a:effectLst/>
              </a:rPr>
              <a:t>We covered two kinds of papers: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u="none" strike="noStrike" dirty="0">
                <a:solidFill>
                  <a:srgbClr val="000000"/>
                </a:solidFill>
                <a:effectLst/>
              </a:rPr>
              <a:t>(1) first: foundation papers about the usage of GenAI in SE: surveys and systematic literature reviews that covered the SE-specific LLM capabilities. We looked at the effectiveness of various prompts, fine-tuning, chain-of-thought, RAG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b="1" i="0" u="none" strike="noStrike" dirty="0">
              <a:solidFill>
                <a:srgbClr val="000000"/>
              </a:solidFill>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u="none" strike="noStrike" dirty="0">
                <a:solidFill>
                  <a:srgbClr val="000000"/>
                </a:solidFill>
                <a:effectLst/>
              </a:rPr>
              <a:t>(2) Deep dives into state-of-the-art </a:t>
            </a:r>
            <a:r>
              <a:rPr lang="en-US" sz="1100" b="0" i="0" u="none" strike="noStrike" cap="none" dirty="0">
                <a:solidFill>
                  <a:srgbClr val="000000"/>
                </a:solidFill>
                <a:effectLst/>
                <a:latin typeface="Arial"/>
                <a:ea typeface="Arial"/>
                <a:cs typeface="Arial"/>
                <a:sym typeface="Arial"/>
              </a:rPr>
              <a:t>agentic and LLM-powered SE research — covering LLM-based refactoring (Extract Method, Move Method, MANTRA), code migration at Google, test generation (</a:t>
            </a:r>
            <a:r>
              <a:rPr lang="en-US" sz="1100" b="0" i="0" u="none" strike="noStrike" cap="none" dirty="0" err="1">
                <a:solidFill>
                  <a:srgbClr val="000000"/>
                </a:solidFill>
                <a:effectLst/>
                <a:latin typeface="Arial"/>
                <a:ea typeface="Arial"/>
                <a:cs typeface="Arial"/>
                <a:sym typeface="Arial"/>
              </a:rPr>
              <a:t>TestSpark</a:t>
            </a:r>
            <a:r>
              <a:rPr lang="en-US" sz="1100" b="0" i="0" u="none" strike="noStrike" cap="none" dirty="0">
                <a:solidFill>
                  <a:srgbClr val="000000"/>
                </a:solidFill>
                <a:effectLst/>
                <a:latin typeface="Arial"/>
                <a:ea typeface="Arial"/>
                <a:cs typeface="Arial"/>
                <a:sym typeface="Arial"/>
              </a:rPr>
              <a:t>), bug repair (</a:t>
            </a:r>
            <a:r>
              <a:rPr lang="en-US" sz="1100" b="0" i="0" u="none" strike="noStrike" cap="none" dirty="0" err="1">
                <a:solidFill>
                  <a:srgbClr val="000000"/>
                </a:solidFill>
                <a:effectLst/>
                <a:latin typeface="Arial"/>
                <a:ea typeface="Arial"/>
                <a:cs typeface="Arial"/>
                <a:sym typeface="Arial"/>
              </a:rPr>
              <a:t>RepairAgent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AutoCodeRover</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NIODebugger</a:t>
            </a:r>
            <a:r>
              <a:rPr lang="en-US" sz="1100" b="0" i="0" u="none" strike="noStrike" cap="none" dirty="0">
                <a:solidFill>
                  <a:srgbClr val="000000"/>
                </a:solidFill>
                <a:effectLst/>
                <a:latin typeface="Arial"/>
                <a:ea typeface="Arial"/>
                <a:cs typeface="Arial"/>
                <a:sym typeface="Arial"/>
              </a:rPr>
              <a:t>), documentation updates,, code smell detection (</a:t>
            </a:r>
            <a:r>
              <a:rPr lang="en-US" sz="1100" b="0" i="0" u="none" strike="noStrike" cap="none" dirty="0" err="1">
                <a:solidFill>
                  <a:srgbClr val="000000"/>
                </a:solidFill>
                <a:effectLst/>
                <a:latin typeface="Arial"/>
                <a:ea typeface="Arial"/>
                <a:cs typeface="Arial"/>
                <a:sym typeface="Arial"/>
              </a:rPr>
              <a:t>iSMELL</a:t>
            </a:r>
            <a:r>
              <a:rPr lang="en-US" sz="1100" b="0" i="0" u="none" strike="noStrike" cap="none" dirty="0">
                <a:solidFill>
                  <a:srgbClr val="000000"/>
                </a:solidFill>
                <a:effectLst/>
                <a:latin typeface="Arial"/>
                <a:ea typeface="Arial"/>
                <a:cs typeface="Arial"/>
                <a:sym typeface="Arial"/>
              </a:rPr>
              <a:t>), agents, human-AI collaboration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en-US" sz="1100" b="0" i="0" u="none" strike="noStrike" cap="none" dirty="0">
              <a:solidFill>
                <a:srgbClr val="000000"/>
              </a:solidFill>
              <a:effectLst/>
              <a:latin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en-US" b="1" dirty="0"/>
              <a:t>ASK People to share what are some main takeaways they remember from reading such papers</a:t>
            </a:r>
          </a:p>
        </p:txBody>
      </p:sp>
      <p:sp>
        <p:nvSpPr>
          <p:cNvPr id="17411" name="Slide Number Placeholder 3">
            <a:extLst>
              <a:ext uri="{FF2B5EF4-FFF2-40B4-BE49-F238E27FC236}">
                <a16:creationId xmlns:a16="http://schemas.microsoft.com/office/drawing/2014/main" id="{D2796D5A-9D49-6A53-1832-6AA782D74DA4}"/>
              </a:ext>
            </a:extLst>
          </p:cNvPr>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0D496F39-7A5A-CC49-BC04-BEE3C73814FB}" type="slidenum">
              <a:rPr lang="en-US" altLang="en-US" sz="1200"/>
              <a:pPr/>
              <a:t>4</a:t>
            </a:fld>
            <a:endParaRPr lang="en-US" altLang="en-US" sz="1200"/>
          </a:p>
        </p:txBody>
      </p:sp>
    </p:spTree>
    <p:extLst>
      <p:ext uri="{BB962C8B-B14F-4D97-AF65-F5344CB8AC3E}">
        <p14:creationId xmlns:p14="http://schemas.microsoft.com/office/powerpoint/2010/main" val="2982465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 little bit closer to the major themes we covered in class. </a:t>
            </a:r>
          </a:p>
          <a:p>
            <a:endParaRPr lang="en-US" dirty="0"/>
          </a:p>
          <a:p>
            <a:r>
              <a:rPr lang="en-US" dirty="0"/>
              <a:t>Many papers are about </a:t>
            </a:r>
            <a:r>
              <a:rPr lang="en-US" i="1" dirty="0"/>
              <a:t>how</a:t>
            </a:r>
            <a:r>
              <a:rPr lang="en-US" dirty="0"/>
              <a:t> to use LLMs in SE: surveys (LLM4SE), taxonomies of quality issues, prompting strategies, fine-tuning methods, and backdoor vulnerabilities.</a:t>
            </a:r>
          </a:p>
          <a:p>
            <a:r>
              <a:rPr lang="en-US" dirty="0"/>
              <a:t>LLMs are not one-off tools; they’re treated as </a:t>
            </a:r>
            <a:r>
              <a:rPr lang="en-US" b="1" dirty="0"/>
              <a:t>core infrastructure</a:t>
            </a:r>
            <a:r>
              <a:rPr lang="en-US" dirty="0"/>
              <a:t> that underpins many downstream tasks (generation, repair, refactoring, documentation, estimation, etc.).</a:t>
            </a:r>
          </a:p>
          <a:p>
            <a:r>
              <a:rPr lang="en-US" dirty="0"/>
              <a:t>Hybrid approaches (LLMs + traditional SE tools and techniques) are key to unleash the new productivity improvements.</a:t>
            </a:r>
          </a:p>
        </p:txBody>
      </p:sp>
    </p:spTree>
    <p:extLst>
      <p:ext uri="{BB962C8B-B14F-4D97-AF65-F5344CB8AC3E}">
        <p14:creationId xmlns:p14="http://schemas.microsoft.com/office/powerpoint/2010/main" val="174856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papers (EM-Assist, MM-ASSIST, MANTRA, HECS, </a:t>
            </a:r>
            <a:r>
              <a:rPr lang="en-US" dirty="0" err="1"/>
              <a:t>RefactoringMirror</a:t>
            </a:r>
            <a:r>
              <a:rPr lang="en-US" dirty="0"/>
              <a:t>, refactoring detection, migration work at Google, CPAT/</a:t>
            </a:r>
            <a:r>
              <a:rPr lang="en-US" dirty="0" err="1"/>
              <a:t>PyCraft</a:t>
            </a:r>
            <a:r>
              <a:rPr lang="en-US" dirty="0"/>
              <a:t>) focus on:</a:t>
            </a:r>
          </a:p>
          <a:p>
            <a:r>
              <a:rPr lang="en-US" dirty="0"/>
              <a:t>Identifying refactoring </a:t>
            </a:r>
            <a:r>
              <a:rPr lang="en-US" i="1" dirty="0"/>
              <a:t>opportunities</a:t>
            </a:r>
            <a:r>
              <a:rPr lang="en-US" dirty="0"/>
              <a:t> (where to refactor).</a:t>
            </a:r>
          </a:p>
          <a:p>
            <a:r>
              <a:rPr lang="en-US" dirty="0"/>
              <a:t>Automating complex </a:t>
            </a:r>
            <a:r>
              <a:rPr lang="en-US" dirty="0" err="1"/>
              <a:t>refactorings</a:t>
            </a:r>
            <a:r>
              <a:rPr lang="en-US" dirty="0"/>
              <a:t> (Extract Method, Move Method, Extract Class).</a:t>
            </a:r>
          </a:p>
          <a:p>
            <a:r>
              <a:rPr lang="en-US" dirty="0"/>
              <a:t>Ensuring safety (no behavior change, compiles, tests pass).</a:t>
            </a:r>
          </a:p>
          <a:p>
            <a:r>
              <a:rPr lang="en-US" dirty="0"/>
              <a:t>Using LLMs plus static analysis / IDEs / hypergraph models to align </a:t>
            </a:r>
            <a:r>
              <a:rPr lang="en-US" dirty="0" err="1"/>
              <a:t>refactorings</a:t>
            </a:r>
            <a:r>
              <a:rPr lang="en-US" dirty="0"/>
              <a:t> with </a:t>
            </a:r>
            <a:r>
              <a:rPr lang="en-US" b="1" dirty="0"/>
              <a:t>developer intent</a:t>
            </a:r>
            <a:r>
              <a:rPr lang="en-US" dirty="0"/>
              <a:t>.</a:t>
            </a:r>
          </a:p>
          <a:p>
            <a:r>
              <a:rPr lang="en-US" dirty="0"/>
              <a:t>Big theme: </a:t>
            </a:r>
            <a:r>
              <a:rPr lang="en-US" b="1" dirty="0"/>
              <a:t>synergy between LLM “intuition” and traditional static/dynamic analysis</a:t>
            </a:r>
            <a:r>
              <a:rPr lang="en-US" dirty="0"/>
              <a:t> to make refactoring trustworthy.</a:t>
            </a:r>
          </a:p>
          <a:p>
            <a:endParaRPr lang="en-US" dirty="0"/>
          </a:p>
        </p:txBody>
      </p:sp>
    </p:spTree>
    <p:extLst>
      <p:ext uri="{BB962C8B-B14F-4D97-AF65-F5344CB8AC3E}">
        <p14:creationId xmlns:p14="http://schemas.microsoft.com/office/powerpoint/2010/main" val="66083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Papers: </a:t>
            </a:r>
            <a:r>
              <a:rPr lang="en-US" dirty="0" err="1"/>
              <a:t>RepairAgent</a:t>
            </a:r>
            <a:r>
              <a:rPr lang="en-US" dirty="0"/>
              <a:t>, </a:t>
            </a:r>
            <a:r>
              <a:rPr lang="en-US" dirty="0" err="1"/>
              <a:t>AutoCodeRover</a:t>
            </a:r>
            <a:r>
              <a:rPr lang="en-US" dirty="0"/>
              <a:t>, layered knowledge injection for APR, </a:t>
            </a:r>
            <a:r>
              <a:rPr lang="en-US" dirty="0" err="1"/>
              <a:t>NIODebugger</a:t>
            </a:r>
            <a:r>
              <a:rPr lang="en-US" dirty="0"/>
              <a:t>, APR fine-tuning study.</a:t>
            </a:r>
          </a:p>
          <a:p>
            <a:endParaRPr lang="en-US" dirty="0"/>
          </a:p>
          <a:p>
            <a:r>
              <a:rPr lang="en-US" dirty="0"/>
              <a:t>Concerns:</a:t>
            </a:r>
          </a:p>
          <a:p>
            <a:r>
              <a:rPr lang="en-US" dirty="0"/>
              <a:t>Going beyond single-prompt APR to </a:t>
            </a:r>
            <a:r>
              <a:rPr lang="en-US" b="1" dirty="0"/>
              <a:t>agentic workflows</a:t>
            </a:r>
            <a:r>
              <a:rPr lang="en-US" dirty="0"/>
              <a:t> that search, gather info, and iteratively validate patches.</a:t>
            </a:r>
          </a:p>
          <a:p>
            <a:r>
              <a:rPr lang="en-US" dirty="0"/>
              <a:t>The importance of </a:t>
            </a:r>
            <a:r>
              <a:rPr lang="en-US" b="1" dirty="0"/>
              <a:t>context layers</a:t>
            </a:r>
            <a:r>
              <a:rPr lang="en-US" dirty="0"/>
              <a:t> (bug, repository, project) for repair success.</a:t>
            </a:r>
          </a:p>
          <a:p>
            <a:r>
              <a:rPr lang="en-US" dirty="0"/>
              <a:t>Special focus on </a:t>
            </a:r>
            <a:r>
              <a:rPr lang="en-US" b="1" dirty="0"/>
              <a:t>NIO flaky tests</a:t>
            </a:r>
            <a:r>
              <a:rPr lang="en-US" dirty="0"/>
              <a:t> and state pollution, using an LLM agent plus dynamic analysis.</a:t>
            </a:r>
          </a:p>
          <a:p>
            <a:endParaRPr lang="en-US" dirty="0"/>
          </a:p>
        </p:txBody>
      </p:sp>
    </p:spTree>
    <p:extLst>
      <p:ext uri="{BB962C8B-B14F-4D97-AF65-F5344CB8AC3E}">
        <p14:creationId xmlns:p14="http://schemas.microsoft.com/office/powerpoint/2010/main" val="2668199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Papers on:</a:t>
            </a:r>
          </a:p>
          <a:p>
            <a:r>
              <a:rPr lang="en-US" b="1" dirty="0" err="1"/>
              <a:t>TestSpark</a:t>
            </a:r>
            <a:r>
              <a:rPr lang="en-US" dirty="0"/>
              <a:t> (</a:t>
            </a:r>
            <a:r>
              <a:rPr lang="en-US" dirty="0" err="1"/>
              <a:t>LLM+search-based</a:t>
            </a:r>
            <a:r>
              <a:rPr lang="en-US" dirty="0"/>
              <a:t> test generation in the IDE).</a:t>
            </a:r>
          </a:p>
          <a:p>
            <a:r>
              <a:rPr lang="en-US" b="1" dirty="0"/>
              <a:t>Taxonomy of inefficiencies</a:t>
            </a:r>
            <a:r>
              <a:rPr lang="en-US" dirty="0"/>
              <a:t> in LLM-generated code.</a:t>
            </a:r>
          </a:p>
          <a:p>
            <a:r>
              <a:rPr lang="en-US" b="1" dirty="0"/>
              <a:t>Prompting strategies</a:t>
            </a:r>
            <a:r>
              <a:rPr lang="en-US" dirty="0"/>
              <a:t> (Zero-Shot vs Few-Shot vs </a:t>
            </a:r>
            <a:r>
              <a:rPr lang="en-US" dirty="0" err="1"/>
              <a:t>CoT</a:t>
            </a:r>
            <a:r>
              <a:rPr lang="en-US" dirty="0"/>
              <a:t>) and their impact on correctness and BLEU/ROUGE.</a:t>
            </a:r>
          </a:p>
          <a:p>
            <a:r>
              <a:rPr lang="en-US" dirty="0" err="1"/>
              <a:t>NIODebugger</a:t>
            </a:r>
            <a:r>
              <a:rPr lang="en-US" dirty="0"/>
              <a:t> &amp; APR work also tie into testing and regression robustness.</a:t>
            </a:r>
          </a:p>
          <a:p>
            <a:r>
              <a:rPr lang="en-US" dirty="0"/>
              <a:t>Emphasis on </a:t>
            </a:r>
            <a:r>
              <a:rPr lang="en-US" b="1" dirty="0"/>
              <a:t>measuring and improving the quality</a:t>
            </a:r>
            <a:r>
              <a:rPr lang="en-US" dirty="0"/>
              <a:t> (not just correctness) of generated code and tests.</a:t>
            </a:r>
          </a:p>
          <a:p>
            <a:endParaRPr lang="en-US" dirty="0"/>
          </a:p>
          <a:p>
            <a:endParaRPr lang="en-US" dirty="0"/>
          </a:p>
          <a:p>
            <a:r>
              <a:rPr lang="en-US" dirty="0"/>
              <a:t>ASK: tell students to add a description in their Final project report about which prompt strategies they used, what you found was more effective.</a:t>
            </a:r>
          </a:p>
        </p:txBody>
      </p:sp>
    </p:spTree>
    <p:extLst>
      <p:ext uri="{BB962C8B-B14F-4D97-AF65-F5344CB8AC3E}">
        <p14:creationId xmlns:p14="http://schemas.microsoft.com/office/powerpoint/2010/main" val="3236453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Papers: Software Engineering Agents (SWE agents), collaborative in-IDE agents study, </a:t>
            </a:r>
            <a:r>
              <a:rPr lang="en-US" dirty="0" err="1"/>
              <a:t>AutoCodeRover</a:t>
            </a:r>
            <a:r>
              <a:rPr lang="en-US" dirty="0"/>
              <a:t>, </a:t>
            </a:r>
            <a:r>
              <a:rPr lang="en-US" dirty="0" err="1"/>
              <a:t>RepairAgent</a:t>
            </a:r>
            <a:r>
              <a:rPr lang="en-US" dirty="0"/>
              <a:t>, MANTRA, </a:t>
            </a:r>
            <a:r>
              <a:rPr lang="en-US" dirty="0" err="1"/>
              <a:t>CoRenameAgent</a:t>
            </a:r>
            <a:r>
              <a:rPr lang="en-US" dirty="0"/>
              <a:t>, agile effort-estimation multi-agent framework.</a:t>
            </a:r>
          </a:p>
          <a:p>
            <a:r>
              <a:rPr lang="en-US" dirty="0"/>
              <a:t>Key motifs:</a:t>
            </a:r>
          </a:p>
          <a:p>
            <a:r>
              <a:rPr lang="en-US" dirty="0"/>
              <a:t>Moving from “LLM as black-box oracle” to </a:t>
            </a:r>
            <a:r>
              <a:rPr lang="en-US" b="1" dirty="0"/>
              <a:t>LLM-powered agents</a:t>
            </a:r>
            <a:r>
              <a:rPr lang="en-US" dirty="0"/>
              <a:t> that plan, call tools, and iterate.</a:t>
            </a:r>
          </a:p>
          <a:p>
            <a:r>
              <a:rPr lang="en-US" dirty="0"/>
              <a:t>Understanding </a:t>
            </a:r>
            <a:r>
              <a:rPr lang="en-US" b="1" dirty="0"/>
              <a:t>how developers actually use AI assistants</a:t>
            </a:r>
            <a:r>
              <a:rPr lang="en-US" dirty="0"/>
              <a:t>: where they help (tests, docs) and where trust/context gaps appear.</a:t>
            </a:r>
          </a:p>
          <a:p>
            <a:r>
              <a:rPr lang="en-US" dirty="0"/>
              <a:t>Multi-agent designs that </a:t>
            </a:r>
            <a:r>
              <a:rPr lang="en-US" b="1" dirty="0"/>
              <a:t>negotiate, discuss, and reach consensus</a:t>
            </a:r>
            <a:r>
              <a:rPr lang="en-US" dirty="0"/>
              <a:t> with humans.</a:t>
            </a:r>
          </a:p>
          <a:p>
            <a:endParaRPr lang="en-US" dirty="0"/>
          </a:p>
        </p:txBody>
      </p:sp>
    </p:spTree>
    <p:extLst>
      <p:ext uri="{BB962C8B-B14F-4D97-AF65-F5344CB8AC3E}">
        <p14:creationId xmlns:p14="http://schemas.microsoft.com/office/powerpoint/2010/main" val="2365317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p:cSld name="CUSTOM_2">
    <p:spTree>
      <p:nvGrpSpPr>
        <p:cNvPr id="1" name="Shape 9"/>
        <p:cNvGrpSpPr/>
        <p:nvPr/>
      </p:nvGrpSpPr>
      <p:grpSpPr>
        <a:xfrm>
          <a:off x="0" y="0"/>
          <a:ext cx="0" cy="0"/>
          <a:chOff x="0" y="0"/>
          <a:chExt cx="0" cy="0"/>
        </a:xfrm>
      </p:grpSpPr>
      <p:sp>
        <p:nvSpPr>
          <p:cNvPr id="10" name="Google Shape;10;p34"/>
          <p:cNvSpPr txBox="1">
            <a:spLocks noGrp="1"/>
          </p:cNvSpPr>
          <p:nvPr>
            <p:ph type="body" idx="1"/>
          </p:nvPr>
        </p:nvSpPr>
        <p:spPr>
          <a:xfrm>
            <a:off x="1097267" y="1170432"/>
            <a:ext cx="9420000" cy="2341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 name="Google Shape;11;p34"/>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12" name="Google Shape;12;p34"/>
          <p:cNvSpPr txBox="1">
            <a:spLocks noGrp="1"/>
          </p:cNvSpPr>
          <p:nvPr>
            <p:ph type="body" idx="2"/>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SzPts val="3700"/>
              <a:buChar char="●"/>
              <a:defRPr/>
            </a:lvl1pPr>
            <a:lvl2pPr marL="914400" lvl="1" indent="-463550" algn="l">
              <a:lnSpc>
                <a:spcPct val="100000"/>
              </a:lnSpc>
              <a:spcBef>
                <a:spcPts val="500"/>
              </a:spcBef>
              <a:spcAft>
                <a:spcPts val="0"/>
              </a:spcAft>
              <a:buSzPts val="3700"/>
              <a:buChar char="○"/>
              <a:defRPr/>
            </a:lvl2pPr>
            <a:lvl3pPr marL="1371600" lvl="2" indent="-463550" algn="l">
              <a:lnSpc>
                <a:spcPct val="100000"/>
              </a:lnSpc>
              <a:spcBef>
                <a:spcPts val="500"/>
              </a:spcBef>
              <a:spcAft>
                <a:spcPts val="0"/>
              </a:spcAft>
              <a:buSzPts val="3700"/>
              <a:buChar char="■"/>
              <a:defRPr/>
            </a:lvl3pPr>
            <a:lvl4pPr marL="1828800" lvl="3" indent="-463550" algn="l">
              <a:lnSpc>
                <a:spcPct val="100000"/>
              </a:lnSpc>
              <a:spcBef>
                <a:spcPts val="500"/>
              </a:spcBef>
              <a:spcAft>
                <a:spcPts val="0"/>
              </a:spcAft>
              <a:buSzPts val="3700"/>
              <a:buChar char="●"/>
              <a:defRPr/>
            </a:lvl4pPr>
            <a:lvl5pPr marL="2286000" lvl="4" indent="-463550" algn="l">
              <a:lnSpc>
                <a:spcPct val="100000"/>
              </a:lnSpc>
              <a:spcBef>
                <a:spcPts val="500"/>
              </a:spcBef>
              <a:spcAft>
                <a:spcPts val="0"/>
              </a:spcAft>
              <a:buSzPts val="3700"/>
              <a:buChar char="○"/>
              <a:defRPr/>
            </a:lvl5pPr>
            <a:lvl6pPr marL="2743200" lvl="5" indent="-463550" algn="l">
              <a:lnSpc>
                <a:spcPct val="100000"/>
              </a:lnSpc>
              <a:spcBef>
                <a:spcPts val="500"/>
              </a:spcBef>
              <a:spcAft>
                <a:spcPts val="0"/>
              </a:spcAft>
              <a:buSzPts val="3700"/>
              <a:buChar char="■"/>
              <a:defRPr/>
            </a:lvl6pPr>
            <a:lvl7pPr marL="3200400" lvl="6" indent="-463550" algn="l">
              <a:lnSpc>
                <a:spcPct val="100000"/>
              </a:lnSpc>
              <a:spcBef>
                <a:spcPts val="500"/>
              </a:spcBef>
              <a:spcAft>
                <a:spcPts val="0"/>
              </a:spcAft>
              <a:buSzPts val="3700"/>
              <a:buChar char="●"/>
              <a:defRPr/>
            </a:lvl7pPr>
            <a:lvl8pPr marL="3657600" lvl="7" indent="-463550" algn="l">
              <a:lnSpc>
                <a:spcPct val="100000"/>
              </a:lnSpc>
              <a:spcBef>
                <a:spcPts val="500"/>
              </a:spcBef>
              <a:spcAft>
                <a:spcPts val="0"/>
              </a:spcAft>
              <a:buSzPts val="3700"/>
              <a:buChar char="○"/>
              <a:defRPr/>
            </a:lvl8pPr>
            <a:lvl9pPr marL="4114800" lvl="8" indent="-463550" algn="l">
              <a:lnSpc>
                <a:spcPct val="100000"/>
              </a:lnSpc>
              <a:spcBef>
                <a:spcPts val="500"/>
              </a:spcBef>
              <a:spcAft>
                <a:spcPts val="500"/>
              </a:spcAft>
              <a:buSzPts val="37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ext slide">
  <p:cSld name="CUSTOM_7_1">
    <p:spTree>
      <p:nvGrpSpPr>
        <p:cNvPr id="1" name="Shape 56"/>
        <p:cNvGrpSpPr/>
        <p:nvPr/>
      </p:nvGrpSpPr>
      <p:grpSpPr>
        <a:xfrm>
          <a:off x="0" y="0"/>
          <a:ext cx="0" cy="0"/>
          <a:chOff x="0" y="0"/>
          <a:chExt cx="0" cy="0"/>
        </a:xfrm>
      </p:grpSpPr>
      <p:sp>
        <p:nvSpPr>
          <p:cNvPr id="57" name="Google Shape;57;p56"/>
          <p:cNvSpPr txBox="1">
            <a:spLocks noGrp="1"/>
          </p:cNvSpPr>
          <p:nvPr>
            <p:ph type="body" idx="1"/>
          </p:nvPr>
        </p:nvSpPr>
        <p:spPr>
          <a:xfrm>
            <a:off x="1097267" y="1828800"/>
            <a:ext cx="22210200" cy="9509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Bulleted list">
  <p:cSld name="CUSTOM_8">
    <p:spTree>
      <p:nvGrpSpPr>
        <p:cNvPr id="1" name="Shape 58"/>
        <p:cNvGrpSpPr/>
        <p:nvPr/>
      </p:nvGrpSpPr>
      <p:grpSpPr>
        <a:xfrm>
          <a:off x="0" y="0"/>
          <a:ext cx="0" cy="0"/>
          <a:chOff x="0" y="0"/>
          <a:chExt cx="0" cy="0"/>
        </a:xfrm>
      </p:grpSpPr>
      <p:sp>
        <p:nvSpPr>
          <p:cNvPr id="59" name="Google Shape;59;p5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0" name="Google Shape;60;p57"/>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1" name="Google Shape;61;p57"/>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Numbered list">
  <p:cSld name="CUSTOM_9">
    <p:spTree>
      <p:nvGrpSpPr>
        <p:cNvPr id="1" name="Shape 62"/>
        <p:cNvGrpSpPr/>
        <p:nvPr/>
      </p:nvGrpSpPr>
      <p:grpSpPr>
        <a:xfrm>
          <a:off x="0" y="0"/>
          <a:ext cx="0" cy="0"/>
          <a:chOff x="0" y="0"/>
          <a:chExt cx="0" cy="0"/>
        </a:xfrm>
      </p:grpSpPr>
      <p:sp>
        <p:nvSpPr>
          <p:cNvPr id="63" name="Google Shape;63;p5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4" name="Google Shape;64;p58"/>
          <p:cNvSpPr txBox="1">
            <a:spLocks noGrp="1"/>
          </p:cNvSpPr>
          <p:nvPr>
            <p:ph type="body" idx="1"/>
          </p:nvPr>
        </p:nvSpPr>
        <p:spPr>
          <a:xfrm>
            <a:off x="1097267" y="4998733"/>
            <a:ext cx="22210200" cy="6339900"/>
          </a:xfrm>
          <a:prstGeom prst="rect">
            <a:avLst/>
          </a:prstGeom>
          <a:noFill/>
          <a:ln>
            <a:noFill/>
          </a:ln>
        </p:spPr>
        <p:txBody>
          <a:bodyPr spcFirstLastPara="1" wrap="square" lIns="365675"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5" name="Google Shape;65;p58"/>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Two columns with text">
  <p:cSld name="CUSTOM_10">
    <p:spTree>
      <p:nvGrpSpPr>
        <p:cNvPr id="1" name="Shape 66"/>
        <p:cNvGrpSpPr/>
        <p:nvPr/>
      </p:nvGrpSpPr>
      <p:grpSpPr>
        <a:xfrm>
          <a:off x="0" y="0"/>
          <a:ext cx="0" cy="0"/>
          <a:chOff x="0" y="0"/>
          <a:chExt cx="0" cy="0"/>
        </a:xfrm>
      </p:grpSpPr>
      <p:sp>
        <p:nvSpPr>
          <p:cNvPr id="67" name="Google Shape;67;p59"/>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8" name="Google Shape;68;p59"/>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9" name="Google Shape;69;p59"/>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0" name="Google Shape;70;p59"/>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Two columns with a bulleted list">
  <p:cSld name="CUSTOM_11">
    <p:spTree>
      <p:nvGrpSpPr>
        <p:cNvPr id="1" name="Shape 71"/>
        <p:cNvGrpSpPr/>
        <p:nvPr/>
      </p:nvGrpSpPr>
      <p:grpSpPr>
        <a:xfrm>
          <a:off x="0" y="0"/>
          <a:ext cx="0" cy="0"/>
          <a:chOff x="0" y="0"/>
          <a:chExt cx="0" cy="0"/>
        </a:xfrm>
      </p:grpSpPr>
      <p:sp>
        <p:nvSpPr>
          <p:cNvPr id="72" name="Google Shape;72;p60"/>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3" name="Google Shape;73;p60"/>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4" name="Google Shape;74;p60"/>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5" name="Google Shape;75;p60"/>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Two columns with headers">
  <p:cSld name="CUSTOM_12">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8" name="Google Shape;78;p61"/>
          <p:cNvSpPr txBox="1">
            <a:spLocks noGrp="1"/>
          </p:cNvSpPr>
          <p:nvPr>
            <p:ph type="body" idx="1"/>
          </p:nvPr>
        </p:nvSpPr>
        <p:spPr>
          <a:xfrm>
            <a:off x="1097281"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79" name="Google Shape;79;p61"/>
          <p:cNvSpPr txBox="1">
            <a:spLocks noGrp="1"/>
          </p:cNvSpPr>
          <p:nvPr>
            <p:ph type="body" idx="2"/>
          </p:nvPr>
        </p:nvSpPr>
        <p:spPr>
          <a:xfrm>
            <a:off x="12456548"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80" name="Google Shape;80;p61"/>
          <p:cNvSpPr txBox="1">
            <a:spLocks noGrp="1"/>
          </p:cNvSpPr>
          <p:nvPr>
            <p:ph type="body" idx="3"/>
          </p:nvPr>
        </p:nvSpPr>
        <p:spPr>
          <a:xfrm>
            <a:off x="1097267"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1" name="Google Shape;81;p61"/>
          <p:cNvSpPr txBox="1">
            <a:spLocks noGrp="1"/>
          </p:cNvSpPr>
          <p:nvPr>
            <p:ph type="body" idx="4"/>
          </p:nvPr>
        </p:nvSpPr>
        <p:spPr>
          <a:xfrm>
            <a:off x="12456533"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2" name="Google Shape;82;p61"/>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Two columns with icons">
  <p:cSld name="CUSTOM_13">
    <p:spTree>
      <p:nvGrpSpPr>
        <p:cNvPr id="1" name="Shape 83"/>
        <p:cNvGrpSpPr/>
        <p:nvPr/>
      </p:nvGrpSpPr>
      <p:grpSpPr>
        <a:xfrm>
          <a:off x="0" y="0"/>
          <a:ext cx="0" cy="0"/>
          <a:chOff x="0" y="0"/>
          <a:chExt cx="0" cy="0"/>
        </a:xfrm>
      </p:grpSpPr>
      <p:sp>
        <p:nvSpPr>
          <p:cNvPr id="84" name="Google Shape;84;p62"/>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85" name="Google Shape;85;p62"/>
          <p:cNvSpPr txBox="1">
            <a:spLocks noGrp="1"/>
          </p:cNvSpPr>
          <p:nvPr>
            <p:ph type="body" idx="1"/>
          </p:nvPr>
        </p:nvSpPr>
        <p:spPr>
          <a:xfrm>
            <a:off x="1076567"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6" name="Google Shape;86;p62"/>
          <p:cNvSpPr txBox="1">
            <a:spLocks noGrp="1"/>
          </p:cNvSpPr>
          <p:nvPr>
            <p:ph type="body" idx="2"/>
          </p:nvPr>
        </p:nvSpPr>
        <p:spPr>
          <a:xfrm>
            <a:off x="12435833"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7" name="Google Shape;87;p62"/>
          <p:cNvSpPr>
            <a:spLocks noGrp="1"/>
          </p:cNvSpPr>
          <p:nvPr>
            <p:ph type="pic" idx="3"/>
          </p:nvPr>
        </p:nvSpPr>
        <p:spPr>
          <a:xfrm>
            <a:off x="1076567" y="5300667"/>
            <a:ext cx="2233500" cy="2233500"/>
          </a:xfrm>
          <a:prstGeom prst="rect">
            <a:avLst/>
          </a:prstGeom>
          <a:noFill/>
          <a:ln>
            <a:noFill/>
          </a:ln>
        </p:spPr>
      </p:sp>
      <p:sp>
        <p:nvSpPr>
          <p:cNvPr id="88" name="Google Shape;88;p62"/>
          <p:cNvSpPr>
            <a:spLocks noGrp="1"/>
          </p:cNvSpPr>
          <p:nvPr>
            <p:ph type="pic" idx="4"/>
          </p:nvPr>
        </p:nvSpPr>
        <p:spPr>
          <a:xfrm>
            <a:off x="12435833" y="5300667"/>
            <a:ext cx="2233500" cy="2233500"/>
          </a:xfrm>
          <a:prstGeom prst="rect">
            <a:avLst/>
          </a:prstGeom>
          <a:noFill/>
          <a:ln>
            <a:noFill/>
          </a:ln>
        </p:spPr>
      </p:sp>
      <p:sp>
        <p:nvSpPr>
          <p:cNvPr id="89" name="Google Shape;89;p62"/>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Two columns with icons and headers">
  <p:cSld name="CUSTOM_13_1">
    <p:spTree>
      <p:nvGrpSpPr>
        <p:cNvPr id="1" name="Shape 90"/>
        <p:cNvGrpSpPr/>
        <p:nvPr/>
      </p:nvGrpSpPr>
      <p:grpSpPr>
        <a:xfrm>
          <a:off x="0" y="0"/>
          <a:ext cx="0" cy="0"/>
          <a:chOff x="0" y="0"/>
          <a:chExt cx="0" cy="0"/>
        </a:xfrm>
      </p:grpSpPr>
      <p:sp>
        <p:nvSpPr>
          <p:cNvPr id="91" name="Google Shape;91;p63"/>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92" name="Google Shape;92;p63"/>
          <p:cNvSpPr>
            <a:spLocks noGrp="1"/>
          </p:cNvSpPr>
          <p:nvPr>
            <p:ph type="pic" idx="2"/>
          </p:nvPr>
        </p:nvSpPr>
        <p:spPr>
          <a:xfrm>
            <a:off x="1076567" y="5300667"/>
            <a:ext cx="2233500" cy="2233500"/>
          </a:xfrm>
          <a:prstGeom prst="rect">
            <a:avLst/>
          </a:prstGeom>
          <a:noFill/>
          <a:ln>
            <a:noFill/>
          </a:ln>
        </p:spPr>
      </p:sp>
      <p:sp>
        <p:nvSpPr>
          <p:cNvPr id="93" name="Google Shape;93;p63"/>
          <p:cNvSpPr>
            <a:spLocks noGrp="1"/>
          </p:cNvSpPr>
          <p:nvPr>
            <p:ph type="pic" idx="3"/>
          </p:nvPr>
        </p:nvSpPr>
        <p:spPr>
          <a:xfrm>
            <a:off x="12435833" y="5300667"/>
            <a:ext cx="2233500" cy="2233500"/>
          </a:xfrm>
          <a:prstGeom prst="rect">
            <a:avLst/>
          </a:prstGeom>
          <a:noFill/>
          <a:ln>
            <a:noFill/>
          </a:ln>
        </p:spPr>
      </p:sp>
      <p:sp>
        <p:nvSpPr>
          <p:cNvPr id="94" name="Google Shape;94;p63"/>
          <p:cNvSpPr txBox="1">
            <a:spLocks noGrp="1"/>
          </p:cNvSpPr>
          <p:nvPr>
            <p:ph type="body" idx="1"/>
          </p:nvPr>
        </p:nvSpPr>
        <p:spPr>
          <a:xfrm>
            <a:off x="1076567"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5" name="Google Shape;95;p63"/>
          <p:cNvSpPr txBox="1">
            <a:spLocks noGrp="1"/>
          </p:cNvSpPr>
          <p:nvPr>
            <p:ph type="body" idx="4"/>
          </p:nvPr>
        </p:nvSpPr>
        <p:spPr>
          <a:xfrm>
            <a:off x="12435833"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6" name="Google Shape;96;p63"/>
          <p:cNvSpPr txBox="1">
            <a:spLocks noGrp="1"/>
          </p:cNvSpPr>
          <p:nvPr>
            <p:ph type="body" idx="5"/>
          </p:nvPr>
        </p:nvSpPr>
        <p:spPr>
          <a:xfrm>
            <a:off x="1076567"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7" name="Google Shape;97;p63"/>
          <p:cNvSpPr txBox="1">
            <a:spLocks noGrp="1"/>
          </p:cNvSpPr>
          <p:nvPr>
            <p:ph type="body" idx="6"/>
          </p:nvPr>
        </p:nvSpPr>
        <p:spPr>
          <a:xfrm>
            <a:off x="12435833"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8" name="Google Shape;98;p63"/>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Three columns with text">
  <p:cSld name="CUSTOM_14">
    <p:spTree>
      <p:nvGrpSpPr>
        <p:cNvPr id="1" name="Shape 99"/>
        <p:cNvGrpSpPr/>
        <p:nvPr/>
      </p:nvGrpSpPr>
      <p:grpSpPr>
        <a:xfrm>
          <a:off x="0" y="0"/>
          <a:ext cx="0" cy="0"/>
          <a:chOff x="0" y="0"/>
          <a:chExt cx="0" cy="0"/>
        </a:xfrm>
      </p:grpSpPr>
      <p:sp>
        <p:nvSpPr>
          <p:cNvPr id="100" name="Google Shape;100;p64"/>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1" name="Google Shape;101;p64"/>
          <p:cNvSpPr txBox="1">
            <a:spLocks noGrp="1"/>
          </p:cNvSpPr>
          <p:nvPr>
            <p:ph type="body" idx="1"/>
          </p:nvPr>
        </p:nvSpPr>
        <p:spPr>
          <a:xfrm>
            <a:off x="1097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2" name="Google Shape;102;p64"/>
          <p:cNvSpPr txBox="1">
            <a:spLocks noGrp="1"/>
          </p:cNvSpPr>
          <p:nvPr>
            <p:ph type="body" idx="2"/>
          </p:nvPr>
        </p:nvSpPr>
        <p:spPr>
          <a:xfrm>
            <a:off x="8656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3" name="Google Shape;103;p64"/>
          <p:cNvSpPr txBox="1">
            <a:spLocks noGrp="1"/>
          </p:cNvSpPr>
          <p:nvPr>
            <p:ph type="body" idx="3"/>
          </p:nvPr>
        </p:nvSpPr>
        <p:spPr>
          <a:xfrm>
            <a:off x="162360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4" name="Google Shape;104;p64"/>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Three columns with a bulleted list">
  <p:cSld name="CUSTOM_14_1">
    <p:spTree>
      <p:nvGrpSpPr>
        <p:cNvPr id="1" name="Shape 105"/>
        <p:cNvGrpSpPr/>
        <p:nvPr/>
      </p:nvGrpSpPr>
      <p:grpSpPr>
        <a:xfrm>
          <a:off x="0" y="0"/>
          <a:ext cx="0" cy="0"/>
          <a:chOff x="0" y="0"/>
          <a:chExt cx="0" cy="0"/>
        </a:xfrm>
      </p:grpSpPr>
      <p:sp>
        <p:nvSpPr>
          <p:cNvPr id="106" name="Google Shape;106;p65"/>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7" name="Google Shape;107;p65"/>
          <p:cNvSpPr txBox="1">
            <a:spLocks noGrp="1"/>
          </p:cNvSpPr>
          <p:nvPr>
            <p:ph type="body" idx="1"/>
          </p:nvPr>
        </p:nvSpPr>
        <p:spPr>
          <a:xfrm>
            <a:off x="1097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8" name="Google Shape;108;p65"/>
          <p:cNvSpPr txBox="1">
            <a:spLocks noGrp="1"/>
          </p:cNvSpPr>
          <p:nvPr>
            <p:ph type="body" idx="2"/>
          </p:nvPr>
        </p:nvSpPr>
        <p:spPr>
          <a:xfrm>
            <a:off x="8656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9" name="Google Shape;109;p65"/>
          <p:cNvSpPr txBox="1">
            <a:spLocks noGrp="1"/>
          </p:cNvSpPr>
          <p:nvPr>
            <p:ph type="body" idx="3"/>
          </p:nvPr>
        </p:nvSpPr>
        <p:spPr>
          <a:xfrm>
            <a:off x="162360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0" name="Google Shape;110;p65"/>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5"/>
          <p:cNvSpPr txBox="1">
            <a:spLocks noGrp="1"/>
          </p:cNvSpPr>
          <p:nvPr>
            <p:ph type="title"/>
          </p:nvPr>
        </p:nvSpPr>
        <p:spPr>
          <a:xfrm>
            <a:off x="1097280" y="772698"/>
            <a:ext cx="224526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5" name="Google Shape;15;p35"/>
          <p:cNvSpPr txBox="1">
            <a:spLocks noGrp="1"/>
          </p:cNvSpPr>
          <p:nvPr>
            <p:ph type="body" idx="1"/>
          </p:nvPr>
        </p:nvSpPr>
        <p:spPr>
          <a:xfrm>
            <a:off x="1097267" y="4364733"/>
            <a:ext cx="22452600" cy="6974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6" name="Google Shape;16;p3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35"/>
          <p:cNvSpPr txBox="1">
            <a:spLocks noGrp="1"/>
          </p:cNvSpPr>
          <p:nvPr>
            <p:ph type="sldNum" idx="12"/>
          </p:nvPr>
        </p:nvSpPr>
        <p:spPr>
          <a:xfrm>
            <a:off x="21823680" y="10972800"/>
            <a:ext cx="1463100" cy="1049700"/>
          </a:xfrm>
          <a:prstGeom prst="rect">
            <a:avLst/>
          </a:prstGeom>
          <a:noFill/>
          <a:ln>
            <a:noFill/>
          </a:ln>
        </p:spPr>
        <p:txBody>
          <a:bodyPr spcFirstLastPara="1" wrap="square" lIns="0" tIns="243750" rIns="0" bIns="24375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hree columns with headers">
  <p:cSld name="CUSTOM_15">
    <p:spTree>
      <p:nvGrpSpPr>
        <p:cNvPr id="1" name="Shape 111"/>
        <p:cNvGrpSpPr/>
        <p:nvPr/>
      </p:nvGrpSpPr>
      <p:grpSpPr>
        <a:xfrm>
          <a:off x="0" y="0"/>
          <a:ext cx="0" cy="0"/>
          <a:chOff x="0" y="0"/>
          <a:chExt cx="0" cy="0"/>
        </a:xfrm>
      </p:grpSpPr>
      <p:sp>
        <p:nvSpPr>
          <p:cNvPr id="112" name="Google Shape;112;p66"/>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13" name="Google Shape;113;p66"/>
          <p:cNvSpPr txBox="1">
            <a:spLocks noGrp="1"/>
          </p:cNvSpPr>
          <p:nvPr>
            <p:ph type="body" idx="1"/>
          </p:nvPr>
        </p:nvSpPr>
        <p:spPr>
          <a:xfrm>
            <a:off x="10972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4" name="Google Shape;114;p66"/>
          <p:cNvSpPr txBox="1">
            <a:spLocks noGrp="1"/>
          </p:cNvSpPr>
          <p:nvPr>
            <p:ph type="body" idx="2"/>
          </p:nvPr>
        </p:nvSpPr>
        <p:spPr>
          <a:xfrm>
            <a:off x="10972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5" name="Google Shape;115;p66"/>
          <p:cNvSpPr txBox="1">
            <a:spLocks noGrp="1"/>
          </p:cNvSpPr>
          <p:nvPr>
            <p:ph type="body" idx="3"/>
          </p:nvPr>
        </p:nvSpPr>
        <p:spPr>
          <a:xfrm>
            <a:off x="8683195"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6" name="Google Shape;116;p66"/>
          <p:cNvSpPr txBox="1">
            <a:spLocks noGrp="1"/>
          </p:cNvSpPr>
          <p:nvPr>
            <p:ph type="body" idx="4"/>
          </p:nvPr>
        </p:nvSpPr>
        <p:spPr>
          <a:xfrm>
            <a:off x="8683181"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7" name="Google Shape;117;p66"/>
          <p:cNvSpPr txBox="1">
            <a:spLocks noGrp="1"/>
          </p:cNvSpPr>
          <p:nvPr>
            <p:ph type="body" idx="5"/>
          </p:nvPr>
        </p:nvSpPr>
        <p:spPr>
          <a:xfrm>
            <a:off x="162360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8" name="Google Shape;118;p66"/>
          <p:cNvSpPr txBox="1">
            <a:spLocks noGrp="1"/>
          </p:cNvSpPr>
          <p:nvPr>
            <p:ph type="body" idx="6"/>
          </p:nvPr>
        </p:nvSpPr>
        <p:spPr>
          <a:xfrm>
            <a:off x="162360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9" name="Google Shape;119;p66"/>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hree columns with icons">
  <p:cSld name="CUSTOM_16">
    <p:spTree>
      <p:nvGrpSpPr>
        <p:cNvPr id="1" name="Shape 120"/>
        <p:cNvGrpSpPr/>
        <p:nvPr/>
      </p:nvGrpSpPr>
      <p:grpSpPr>
        <a:xfrm>
          <a:off x="0" y="0"/>
          <a:ext cx="0" cy="0"/>
          <a:chOff x="0" y="0"/>
          <a:chExt cx="0" cy="0"/>
        </a:xfrm>
      </p:grpSpPr>
      <p:sp>
        <p:nvSpPr>
          <p:cNvPr id="121" name="Google Shape;121;p6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22" name="Google Shape;122;p67"/>
          <p:cNvSpPr txBox="1">
            <a:spLocks noGrp="1"/>
          </p:cNvSpPr>
          <p:nvPr>
            <p:ph type="body" idx="1"/>
          </p:nvPr>
        </p:nvSpPr>
        <p:spPr>
          <a:xfrm>
            <a:off x="1076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3" name="Google Shape;123;p67"/>
          <p:cNvSpPr>
            <a:spLocks noGrp="1"/>
          </p:cNvSpPr>
          <p:nvPr>
            <p:ph type="pic" idx="2"/>
          </p:nvPr>
        </p:nvSpPr>
        <p:spPr>
          <a:xfrm>
            <a:off x="1076567" y="5300667"/>
            <a:ext cx="2233500" cy="2233500"/>
          </a:xfrm>
          <a:prstGeom prst="rect">
            <a:avLst/>
          </a:prstGeom>
          <a:noFill/>
          <a:ln>
            <a:noFill/>
          </a:ln>
        </p:spPr>
      </p:sp>
      <p:sp>
        <p:nvSpPr>
          <p:cNvPr id="124" name="Google Shape;124;p67"/>
          <p:cNvSpPr txBox="1">
            <a:spLocks noGrp="1"/>
          </p:cNvSpPr>
          <p:nvPr>
            <p:ph type="body" idx="3"/>
          </p:nvPr>
        </p:nvSpPr>
        <p:spPr>
          <a:xfrm>
            <a:off x="8635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5" name="Google Shape;125;p67"/>
          <p:cNvSpPr>
            <a:spLocks noGrp="1"/>
          </p:cNvSpPr>
          <p:nvPr>
            <p:ph type="pic" idx="4"/>
          </p:nvPr>
        </p:nvSpPr>
        <p:spPr>
          <a:xfrm>
            <a:off x="8635567" y="5300667"/>
            <a:ext cx="2233500" cy="2233500"/>
          </a:xfrm>
          <a:prstGeom prst="rect">
            <a:avLst/>
          </a:prstGeom>
          <a:noFill/>
          <a:ln>
            <a:noFill/>
          </a:ln>
        </p:spPr>
      </p:sp>
      <p:sp>
        <p:nvSpPr>
          <p:cNvPr id="126" name="Google Shape;126;p67"/>
          <p:cNvSpPr txBox="1">
            <a:spLocks noGrp="1"/>
          </p:cNvSpPr>
          <p:nvPr>
            <p:ph type="body" idx="5"/>
          </p:nvPr>
        </p:nvSpPr>
        <p:spPr>
          <a:xfrm>
            <a:off x="162153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7" name="Google Shape;127;p67"/>
          <p:cNvSpPr>
            <a:spLocks noGrp="1"/>
          </p:cNvSpPr>
          <p:nvPr>
            <p:ph type="pic" idx="6"/>
          </p:nvPr>
        </p:nvSpPr>
        <p:spPr>
          <a:xfrm>
            <a:off x="16215367" y="5300667"/>
            <a:ext cx="2233500" cy="2233500"/>
          </a:xfrm>
          <a:prstGeom prst="rect">
            <a:avLst/>
          </a:prstGeom>
          <a:noFill/>
          <a:ln>
            <a:noFill/>
          </a:ln>
        </p:spPr>
      </p:sp>
      <p:sp>
        <p:nvSpPr>
          <p:cNvPr id="128" name="Google Shape;128;p67"/>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hree columns with icons and headers">
  <p:cSld name="CUSTOM_17">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31" name="Google Shape;131;p68"/>
          <p:cNvSpPr>
            <a:spLocks noGrp="1"/>
          </p:cNvSpPr>
          <p:nvPr>
            <p:ph type="pic" idx="2"/>
          </p:nvPr>
        </p:nvSpPr>
        <p:spPr>
          <a:xfrm>
            <a:off x="1076567" y="5300667"/>
            <a:ext cx="2233500" cy="2233500"/>
          </a:xfrm>
          <a:prstGeom prst="rect">
            <a:avLst/>
          </a:prstGeom>
          <a:noFill/>
          <a:ln>
            <a:noFill/>
          </a:ln>
        </p:spPr>
      </p:sp>
      <p:sp>
        <p:nvSpPr>
          <p:cNvPr id="132" name="Google Shape;132;p68"/>
          <p:cNvSpPr txBox="1">
            <a:spLocks noGrp="1"/>
          </p:cNvSpPr>
          <p:nvPr>
            <p:ph type="body" idx="1"/>
          </p:nvPr>
        </p:nvSpPr>
        <p:spPr>
          <a:xfrm>
            <a:off x="10765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3" name="Google Shape;133;p68"/>
          <p:cNvSpPr txBox="1">
            <a:spLocks noGrp="1"/>
          </p:cNvSpPr>
          <p:nvPr>
            <p:ph type="body" idx="3"/>
          </p:nvPr>
        </p:nvSpPr>
        <p:spPr>
          <a:xfrm>
            <a:off x="10765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4" name="Google Shape;134;p68"/>
          <p:cNvSpPr>
            <a:spLocks noGrp="1"/>
          </p:cNvSpPr>
          <p:nvPr>
            <p:ph type="pic" idx="4"/>
          </p:nvPr>
        </p:nvSpPr>
        <p:spPr>
          <a:xfrm>
            <a:off x="8662481" y="5300667"/>
            <a:ext cx="2233500" cy="2233500"/>
          </a:xfrm>
          <a:prstGeom prst="rect">
            <a:avLst/>
          </a:prstGeom>
          <a:noFill/>
          <a:ln>
            <a:noFill/>
          </a:ln>
        </p:spPr>
      </p:sp>
      <p:sp>
        <p:nvSpPr>
          <p:cNvPr id="135" name="Google Shape;135;p68"/>
          <p:cNvSpPr txBox="1">
            <a:spLocks noGrp="1"/>
          </p:cNvSpPr>
          <p:nvPr>
            <p:ph type="body" idx="5"/>
          </p:nvPr>
        </p:nvSpPr>
        <p:spPr>
          <a:xfrm>
            <a:off x="8662481"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6" name="Google Shape;136;p68"/>
          <p:cNvSpPr txBox="1">
            <a:spLocks noGrp="1"/>
          </p:cNvSpPr>
          <p:nvPr>
            <p:ph type="body" idx="6"/>
          </p:nvPr>
        </p:nvSpPr>
        <p:spPr>
          <a:xfrm>
            <a:off x="8662481"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7" name="Google Shape;137;p68"/>
          <p:cNvSpPr>
            <a:spLocks noGrp="1"/>
          </p:cNvSpPr>
          <p:nvPr>
            <p:ph type="pic" idx="7"/>
          </p:nvPr>
        </p:nvSpPr>
        <p:spPr>
          <a:xfrm>
            <a:off x="16221467" y="5300667"/>
            <a:ext cx="2233500" cy="2233500"/>
          </a:xfrm>
          <a:prstGeom prst="rect">
            <a:avLst/>
          </a:prstGeom>
          <a:noFill/>
          <a:ln>
            <a:noFill/>
          </a:ln>
        </p:spPr>
      </p:sp>
      <p:sp>
        <p:nvSpPr>
          <p:cNvPr id="138" name="Google Shape;138;p68"/>
          <p:cNvSpPr txBox="1">
            <a:spLocks noGrp="1"/>
          </p:cNvSpPr>
          <p:nvPr>
            <p:ph type="body" idx="8"/>
          </p:nvPr>
        </p:nvSpPr>
        <p:spPr>
          <a:xfrm>
            <a:off x="162214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9" name="Google Shape;139;p68"/>
          <p:cNvSpPr txBox="1">
            <a:spLocks noGrp="1"/>
          </p:cNvSpPr>
          <p:nvPr>
            <p:ph type="body" idx="9"/>
          </p:nvPr>
        </p:nvSpPr>
        <p:spPr>
          <a:xfrm>
            <a:off x="162214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40" name="Google Shape;140;p68"/>
          <p:cNvSpPr txBox="1">
            <a:spLocks noGrp="1"/>
          </p:cNvSpPr>
          <p:nvPr>
            <p:ph type="subTitle" idx="1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Big number">
  <p:cSld name="CUSTOM_18">
    <p:spTree>
      <p:nvGrpSpPr>
        <p:cNvPr id="1" name="Shape 141"/>
        <p:cNvGrpSpPr/>
        <p:nvPr/>
      </p:nvGrpSpPr>
      <p:grpSpPr>
        <a:xfrm>
          <a:off x="0" y="0"/>
          <a:ext cx="0" cy="0"/>
          <a:chOff x="0" y="0"/>
          <a:chExt cx="0" cy="0"/>
        </a:xfrm>
      </p:grpSpPr>
      <p:sp>
        <p:nvSpPr>
          <p:cNvPr id="142" name="Google Shape;142;p69"/>
          <p:cNvSpPr txBox="1">
            <a:spLocks noGrp="1"/>
          </p:cNvSpPr>
          <p:nvPr>
            <p:ph type="body" idx="1"/>
          </p:nvPr>
        </p:nvSpPr>
        <p:spPr>
          <a:xfrm>
            <a:off x="1097267" y="3096767"/>
            <a:ext cx="221898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3" name="Google Shape;143;p69"/>
          <p:cNvSpPr txBox="1">
            <a:spLocks noGrp="1"/>
          </p:cNvSpPr>
          <p:nvPr>
            <p:ph type="body" idx="2"/>
          </p:nvPr>
        </p:nvSpPr>
        <p:spPr>
          <a:xfrm>
            <a:off x="4925191" y="8168767"/>
            <a:ext cx="145827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wo big numbers">
  <p:cSld name="CUSTOM_19">
    <p:spTree>
      <p:nvGrpSpPr>
        <p:cNvPr id="1" name="Shape 144"/>
        <p:cNvGrpSpPr/>
        <p:nvPr/>
      </p:nvGrpSpPr>
      <p:grpSpPr>
        <a:xfrm>
          <a:off x="0" y="0"/>
          <a:ext cx="0" cy="0"/>
          <a:chOff x="0" y="0"/>
          <a:chExt cx="0" cy="0"/>
        </a:xfrm>
      </p:grpSpPr>
      <p:sp>
        <p:nvSpPr>
          <p:cNvPr id="145" name="Google Shape;145;p70"/>
          <p:cNvSpPr txBox="1">
            <a:spLocks noGrp="1"/>
          </p:cNvSpPr>
          <p:nvPr>
            <p:ph type="body" idx="1"/>
          </p:nvPr>
        </p:nvSpPr>
        <p:spPr>
          <a:xfrm>
            <a:off x="1097267"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6" name="Google Shape;146;p70"/>
          <p:cNvSpPr txBox="1">
            <a:spLocks noGrp="1"/>
          </p:cNvSpPr>
          <p:nvPr>
            <p:ph type="body" idx="2"/>
          </p:nvPr>
        </p:nvSpPr>
        <p:spPr>
          <a:xfrm>
            <a:off x="2969165"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47" name="Google Shape;147;p70"/>
          <p:cNvSpPr txBox="1">
            <a:spLocks noGrp="1"/>
          </p:cNvSpPr>
          <p:nvPr>
            <p:ph type="body" idx="3"/>
          </p:nvPr>
        </p:nvSpPr>
        <p:spPr>
          <a:xfrm>
            <a:off x="12435833"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8" name="Google Shape;148;p70"/>
          <p:cNvSpPr txBox="1">
            <a:spLocks noGrp="1"/>
          </p:cNvSpPr>
          <p:nvPr>
            <p:ph type="body" idx="4"/>
          </p:nvPr>
        </p:nvSpPr>
        <p:spPr>
          <a:xfrm>
            <a:off x="14307731"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hree big numbers">
  <p:cSld name="CUSTOM_20">
    <p:spTree>
      <p:nvGrpSpPr>
        <p:cNvPr id="1" name="Shape 149"/>
        <p:cNvGrpSpPr/>
        <p:nvPr/>
      </p:nvGrpSpPr>
      <p:grpSpPr>
        <a:xfrm>
          <a:off x="0" y="0"/>
          <a:ext cx="0" cy="0"/>
          <a:chOff x="0" y="0"/>
          <a:chExt cx="0" cy="0"/>
        </a:xfrm>
      </p:grpSpPr>
      <p:sp>
        <p:nvSpPr>
          <p:cNvPr id="150" name="Google Shape;150;p71"/>
          <p:cNvSpPr txBox="1">
            <a:spLocks noGrp="1"/>
          </p:cNvSpPr>
          <p:nvPr>
            <p:ph type="body" idx="1"/>
          </p:nvPr>
        </p:nvSpPr>
        <p:spPr>
          <a:xfrm>
            <a:off x="8656333"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1" name="Google Shape;151;p71"/>
          <p:cNvSpPr txBox="1">
            <a:spLocks noGrp="1"/>
          </p:cNvSpPr>
          <p:nvPr>
            <p:ph type="body" idx="2"/>
          </p:nvPr>
        </p:nvSpPr>
        <p:spPr>
          <a:xfrm>
            <a:off x="9876192"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2" name="Google Shape;152;p71"/>
          <p:cNvSpPr txBox="1">
            <a:spLocks noGrp="1"/>
          </p:cNvSpPr>
          <p:nvPr>
            <p:ph type="body" idx="3"/>
          </p:nvPr>
        </p:nvSpPr>
        <p:spPr>
          <a:xfrm>
            <a:off x="1097267"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3" name="Google Shape;153;p71"/>
          <p:cNvSpPr txBox="1">
            <a:spLocks noGrp="1"/>
          </p:cNvSpPr>
          <p:nvPr>
            <p:ph type="body" idx="4"/>
          </p:nvPr>
        </p:nvSpPr>
        <p:spPr>
          <a:xfrm>
            <a:off x="2317125"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4" name="Google Shape;154;p71"/>
          <p:cNvSpPr txBox="1">
            <a:spLocks noGrp="1"/>
          </p:cNvSpPr>
          <p:nvPr>
            <p:ph type="body" idx="5"/>
          </p:nvPr>
        </p:nvSpPr>
        <p:spPr>
          <a:xfrm>
            <a:off x="16215400"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5" name="Google Shape;155;p71"/>
          <p:cNvSpPr txBox="1">
            <a:spLocks noGrp="1"/>
          </p:cNvSpPr>
          <p:nvPr>
            <p:ph type="body" idx="6"/>
          </p:nvPr>
        </p:nvSpPr>
        <p:spPr>
          <a:xfrm>
            <a:off x="17435259"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Screenshot slide">
  <p:cSld name="CUSTOM_21">
    <p:spTree>
      <p:nvGrpSpPr>
        <p:cNvPr id="1" name="Shape 156"/>
        <p:cNvGrpSpPr/>
        <p:nvPr/>
      </p:nvGrpSpPr>
      <p:grpSpPr>
        <a:xfrm>
          <a:off x="0" y="0"/>
          <a:ext cx="0" cy="0"/>
          <a:chOff x="0" y="0"/>
          <a:chExt cx="0" cy="0"/>
        </a:xfrm>
      </p:grpSpPr>
      <p:sp>
        <p:nvSpPr>
          <p:cNvPr id="157" name="Google Shape;157;p72"/>
          <p:cNvSpPr>
            <a:spLocks noGrp="1"/>
          </p:cNvSpPr>
          <p:nvPr>
            <p:ph type="pic" idx="2"/>
          </p:nvPr>
        </p:nvSpPr>
        <p:spPr>
          <a:xfrm>
            <a:off x="0" y="0"/>
            <a:ext cx="24384000" cy="137160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wo desktop screenshots ">
  <p:cSld name="CUSTOM_22">
    <p:spTree>
      <p:nvGrpSpPr>
        <p:cNvPr id="1" name="Shape 158"/>
        <p:cNvGrpSpPr/>
        <p:nvPr/>
      </p:nvGrpSpPr>
      <p:grpSpPr>
        <a:xfrm>
          <a:off x="0" y="0"/>
          <a:ext cx="0" cy="0"/>
          <a:chOff x="0" y="0"/>
          <a:chExt cx="0" cy="0"/>
        </a:xfrm>
      </p:grpSpPr>
      <p:sp>
        <p:nvSpPr>
          <p:cNvPr id="159" name="Google Shape;159;p73"/>
          <p:cNvSpPr>
            <a:spLocks noGrp="1"/>
          </p:cNvSpPr>
          <p:nvPr>
            <p:ph type="pic" idx="2"/>
          </p:nvPr>
        </p:nvSpPr>
        <p:spPr>
          <a:xfrm>
            <a:off x="1097267" y="1828800"/>
            <a:ext cx="12397500" cy="6974100"/>
          </a:xfrm>
          <a:prstGeom prst="rect">
            <a:avLst/>
          </a:prstGeom>
          <a:noFill/>
          <a:ln>
            <a:noFill/>
          </a:ln>
        </p:spPr>
      </p:sp>
      <p:sp>
        <p:nvSpPr>
          <p:cNvPr id="160" name="Google Shape;160;p73"/>
          <p:cNvSpPr>
            <a:spLocks noGrp="1"/>
          </p:cNvSpPr>
          <p:nvPr>
            <p:ph type="pic" idx="3"/>
          </p:nvPr>
        </p:nvSpPr>
        <p:spPr>
          <a:xfrm>
            <a:off x="10889133" y="4364733"/>
            <a:ext cx="12397500" cy="69741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wo mobile screenshots ">
  <p:cSld name="CUSTOM_23">
    <p:spTree>
      <p:nvGrpSpPr>
        <p:cNvPr id="1" name="Shape 161"/>
        <p:cNvGrpSpPr/>
        <p:nvPr/>
      </p:nvGrpSpPr>
      <p:grpSpPr>
        <a:xfrm>
          <a:off x="0" y="0"/>
          <a:ext cx="0" cy="0"/>
          <a:chOff x="0" y="0"/>
          <a:chExt cx="0" cy="0"/>
        </a:xfrm>
      </p:grpSpPr>
      <p:sp>
        <p:nvSpPr>
          <p:cNvPr id="162" name="Google Shape;162;p74"/>
          <p:cNvSpPr>
            <a:spLocks noGrp="1"/>
          </p:cNvSpPr>
          <p:nvPr>
            <p:ph type="pic" idx="2"/>
          </p:nvPr>
        </p:nvSpPr>
        <p:spPr>
          <a:xfrm>
            <a:off x="3170733" y="573024"/>
            <a:ext cx="7071300" cy="12570000"/>
          </a:xfrm>
          <a:prstGeom prst="rect">
            <a:avLst/>
          </a:prstGeom>
          <a:noFill/>
          <a:ln>
            <a:noFill/>
          </a:ln>
        </p:spPr>
      </p:sp>
      <p:sp>
        <p:nvSpPr>
          <p:cNvPr id="163" name="Google Shape;163;p74"/>
          <p:cNvSpPr>
            <a:spLocks noGrp="1"/>
          </p:cNvSpPr>
          <p:nvPr>
            <p:ph type="pic" idx="3"/>
          </p:nvPr>
        </p:nvSpPr>
        <p:spPr>
          <a:xfrm>
            <a:off x="14142720" y="573024"/>
            <a:ext cx="7071300" cy="125700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0. Picture and text">
  <p:cSld name="CUSTOM_25">
    <p:spTree>
      <p:nvGrpSpPr>
        <p:cNvPr id="1" name="Shape 164"/>
        <p:cNvGrpSpPr/>
        <p:nvPr/>
      </p:nvGrpSpPr>
      <p:grpSpPr>
        <a:xfrm>
          <a:off x="0" y="0"/>
          <a:ext cx="0" cy="0"/>
          <a:chOff x="0" y="0"/>
          <a:chExt cx="0" cy="0"/>
        </a:xfrm>
      </p:grpSpPr>
      <p:sp>
        <p:nvSpPr>
          <p:cNvPr id="165" name="Google Shape;165;p75"/>
          <p:cNvSpPr>
            <a:spLocks noGrp="1"/>
          </p:cNvSpPr>
          <p:nvPr>
            <p:ph type="pic" idx="2"/>
          </p:nvPr>
        </p:nvSpPr>
        <p:spPr>
          <a:xfrm>
            <a:off x="1097267" y="1828800"/>
            <a:ext cx="10850700" cy="9510000"/>
          </a:xfrm>
          <a:prstGeom prst="rect">
            <a:avLst/>
          </a:prstGeom>
          <a:noFill/>
          <a:ln>
            <a:noFill/>
          </a:ln>
        </p:spPr>
      </p:sp>
      <p:sp>
        <p:nvSpPr>
          <p:cNvPr id="166" name="Google Shape;166;p75"/>
          <p:cNvSpPr txBox="1">
            <a:spLocks noGrp="1"/>
          </p:cNvSpPr>
          <p:nvPr>
            <p:ph type="body" idx="1"/>
          </p:nvPr>
        </p:nvSpPr>
        <p:spPr>
          <a:xfrm>
            <a:off x="12435833" y="1828567"/>
            <a:ext cx="10903200" cy="9510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 Text and header 1">
  <p:cSld name="CUSTOM_7_2">
    <p:spTree>
      <p:nvGrpSpPr>
        <p:cNvPr id="1" name="Shape 31"/>
        <p:cNvGrpSpPr/>
        <p:nvPr/>
      </p:nvGrpSpPr>
      <p:grpSpPr>
        <a:xfrm>
          <a:off x="0" y="0"/>
          <a:ext cx="0" cy="0"/>
          <a:chOff x="0" y="0"/>
          <a:chExt cx="0" cy="0"/>
        </a:xfrm>
      </p:grpSpPr>
      <p:sp>
        <p:nvSpPr>
          <p:cNvPr id="32" name="Google Shape;32;p49"/>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33" name="Google Shape;33;p49"/>
          <p:cNvSpPr txBox="1">
            <a:spLocks noGrp="1"/>
          </p:cNvSpPr>
          <p:nvPr>
            <p:ph type="body" idx="1"/>
          </p:nvPr>
        </p:nvSpPr>
        <p:spPr>
          <a:xfrm>
            <a:off x="1097267" y="4998720"/>
            <a:ext cx="22210200" cy="638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34" name="Google Shape;34;p49"/>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1. Two pictures with header">
  <p:cSld name="CUSTOM_26">
    <p:spTree>
      <p:nvGrpSpPr>
        <p:cNvPr id="1" name="Shape 167"/>
        <p:cNvGrpSpPr/>
        <p:nvPr/>
      </p:nvGrpSpPr>
      <p:grpSpPr>
        <a:xfrm>
          <a:off x="0" y="0"/>
          <a:ext cx="0" cy="0"/>
          <a:chOff x="0" y="0"/>
          <a:chExt cx="0" cy="0"/>
        </a:xfrm>
      </p:grpSpPr>
      <p:sp>
        <p:nvSpPr>
          <p:cNvPr id="168" name="Google Shape;168;p76"/>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69" name="Google Shape;169;p76"/>
          <p:cNvSpPr>
            <a:spLocks noGrp="1"/>
          </p:cNvSpPr>
          <p:nvPr>
            <p:ph type="pic" idx="2"/>
          </p:nvPr>
        </p:nvSpPr>
        <p:spPr>
          <a:xfrm>
            <a:off x="1097267" y="3730767"/>
            <a:ext cx="10850700" cy="6339900"/>
          </a:xfrm>
          <a:prstGeom prst="rect">
            <a:avLst/>
          </a:prstGeom>
          <a:noFill/>
          <a:ln>
            <a:noFill/>
          </a:ln>
        </p:spPr>
      </p:sp>
      <p:sp>
        <p:nvSpPr>
          <p:cNvPr id="170" name="Google Shape;170;p76"/>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1" name="Google Shape;171;p76"/>
          <p:cNvSpPr>
            <a:spLocks noGrp="1"/>
          </p:cNvSpPr>
          <p:nvPr>
            <p:ph type="pic" idx="3"/>
          </p:nvPr>
        </p:nvSpPr>
        <p:spPr>
          <a:xfrm>
            <a:off x="12462033" y="3730767"/>
            <a:ext cx="10850700" cy="6339900"/>
          </a:xfrm>
          <a:prstGeom prst="rect">
            <a:avLst/>
          </a:prstGeom>
          <a:noFill/>
          <a:ln>
            <a:noFill/>
          </a:ln>
        </p:spPr>
      </p:sp>
      <p:sp>
        <p:nvSpPr>
          <p:cNvPr id="172" name="Google Shape;172;p76"/>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2. Two pictures">
  <p:cSld name="CUSTOM_27">
    <p:spTree>
      <p:nvGrpSpPr>
        <p:cNvPr id="1" name="Shape 173"/>
        <p:cNvGrpSpPr/>
        <p:nvPr/>
      </p:nvGrpSpPr>
      <p:grpSpPr>
        <a:xfrm>
          <a:off x="0" y="0"/>
          <a:ext cx="0" cy="0"/>
          <a:chOff x="0" y="0"/>
          <a:chExt cx="0" cy="0"/>
        </a:xfrm>
      </p:grpSpPr>
      <p:sp>
        <p:nvSpPr>
          <p:cNvPr id="174" name="Google Shape;174;p77"/>
          <p:cNvSpPr>
            <a:spLocks noGrp="1"/>
          </p:cNvSpPr>
          <p:nvPr>
            <p:ph type="pic" idx="2"/>
          </p:nvPr>
        </p:nvSpPr>
        <p:spPr>
          <a:xfrm>
            <a:off x="1097267" y="2462800"/>
            <a:ext cx="10850700" cy="7608000"/>
          </a:xfrm>
          <a:prstGeom prst="rect">
            <a:avLst/>
          </a:prstGeom>
          <a:noFill/>
          <a:ln>
            <a:noFill/>
          </a:ln>
        </p:spPr>
      </p:sp>
      <p:sp>
        <p:nvSpPr>
          <p:cNvPr id="175" name="Google Shape;175;p77"/>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6" name="Google Shape;176;p77"/>
          <p:cNvSpPr>
            <a:spLocks noGrp="1"/>
          </p:cNvSpPr>
          <p:nvPr>
            <p:ph type="pic" idx="3"/>
          </p:nvPr>
        </p:nvSpPr>
        <p:spPr>
          <a:xfrm>
            <a:off x="12462033" y="2462800"/>
            <a:ext cx="10850700" cy="7608000"/>
          </a:xfrm>
          <a:prstGeom prst="rect">
            <a:avLst/>
          </a:prstGeom>
          <a:noFill/>
          <a:ln>
            <a:noFill/>
          </a:ln>
        </p:spPr>
      </p:sp>
      <p:sp>
        <p:nvSpPr>
          <p:cNvPr id="177" name="Google Shape;177;p77"/>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3. Three pictures with headers">
  <p:cSld name="CUSTOM_28">
    <p:spTree>
      <p:nvGrpSpPr>
        <p:cNvPr id="1" name="Shape 178"/>
        <p:cNvGrpSpPr/>
        <p:nvPr/>
      </p:nvGrpSpPr>
      <p:grpSpPr>
        <a:xfrm>
          <a:off x="0" y="0"/>
          <a:ext cx="0" cy="0"/>
          <a:chOff x="0" y="0"/>
          <a:chExt cx="0" cy="0"/>
        </a:xfrm>
      </p:grpSpPr>
      <p:sp>
        <p:nvSpPr>
          <p:cNvPr id="179" name="Google Shape;179;p78"/>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80" name="Google Shape;180;p78"/>
          <p:cNvSpPr>
            <a:spLocks noGrp="1"/>
          </p:cNvSpPr>
          <p:nvPr>
            <p:ph type="pic" idx="2"/>
          </p:nvPr>
        </p:nvSpPr>
        <p:spPr>
          <a:xfrm>
            <a:off x="1097267" y="3730767"/>
            <a:ext cx="7071300" cy="6339900"/>
          </a:xfrm>
          <a:prstGeom prst="rect">
            <a:avLst/>
          </a:prstGeom>
          <a:noFill/>
          <a:ln>
            <a:noFill/>
          </a:ln>
        </p:spPr>
      </p:sp>
      <p:sp>
        <p:nvSpPr>
          <p:cNvPr id="181" name="Google Shape;181;p78"/>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2" name="Google Shape;182;p78"/>
          <p:cNvSpPr>
            <a:spLocks noGrp="1"/>
          </p:cNvSpPr>
          <p:nvPr>
            <p:ph type="pic" idx="3"/>
          </p:nvPr>
        </p:nvSpPr>
        <p:spPr>
          <a:xfrm>
            <a:off x="8656400" y="3730767"/>
            <a:ext cx="7071300" cy="6339900"/>
          </a:xfrm>
          <a:prstGeom prst="rect">
            <a:avLst/>
          </a:prstGeom>
          <a:noFill/>
          <a:ln>
            <a:noFill/>
          </a:ln>
        </p:spPr>
      </p:sp>
      <p:sp>
        <p:nvSpPr>
          <p:cNvPr id="183" name="Google Shape;183;p78"/>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4" name="Google Shape;184;p78"/>
          <p:cNvSpPr>
            <a:spLocks noGrp="1"/>
          </p:cNvSpPr>
          <p:nvPr>
            <p:ph type="pic" idx="5"/>
          </p:nvPr>
        </p:nvSpPr>
        <p:spPr>
          <a:xfrm>
            <a:off x="16215533" y="3730767"/>
            <a:ext cx="7071300" cy="6339900"/>
          </a:xfrm>
          <a:prstGeom prst="rect">
            <a:avLst/>
          </a:prstGeom>
          <a:noFill/>
          <a:ln>
            <a:noFill/>
          </a:ln>
        </p:spPr>
      </p:sp>
      <p:sp>
        <p:nvSpPr>
          <p:cNvPr id="185" name="Google Shape;185;p78"/>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4. Three pictures">
  <p:cSld name="CUSTOM_29">
    <p:spTree>
      <p:nvGrpSpPr>
        <p:cNvPr id="1" name="Shape 186"/>
        <p:cNvGrpSpPr/>
        <p:nvPr/>
      </p:nvGrpSpPr>
      <p:grpSpPr>
        <a:xfrm>
          <a:off x="0" y="0"/>
          <a:ext cx="0" cy="0"/>
          <a:chOff x="0" y="0"/>
          <a:chExt cx="0" cy="0"/>
        </a:xfrm>
      </p:grpSpPr>
      <p:sp>
        <p:nvSpPr>
          <p:cNvPr id="187" name="Google Shape;187;p79"/>
          <p:cNvSpPr>
            <a:spLocks noGrp="1"/>
          </p:cNvSpPr>
          <p:nvPr>
            <p:ph type="pic" idx="2"/>
          </p:nvPr>
        </p:nvSpPr>
        <p:spPr>
          <a:xfrm>
            <a:off x="1097267" y="2462800"/>
            <a:ext cx="7071300" cy="7608000"/>
          </a:xfrm>
          <a:prstGeom prst="rect">
            <a:avLst/>
          </a:prstGeom>
          <a:noFill/>
          <a:ln>
            <a:noFill/>
          </a:ln>
        </p:spPr>
      </p:sp>
      <p:sp>
        <p:nvSpPr>
          <p:cNvPr id="188" name="Google Shape;188;p79"/>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9" name="Google Shape;189;p79"/>
          <p:cNvSpPr>
            <a:spLocks noGrp="1"/>
          </p:cNvSpPr>
          <p:nvPr>
            <p:ph type="pic" idx="3"/>
          </p:nvPr>
        </p:nvSpPr>
        <p:spPr>
          <a:xfrm>
            <a:off x="8656400" y="2462800"/>
            <a:ext cx="7071300" cy="7608000"/>
          </a:xfrm>
          <a:prstGeom prst="rect">
            <a:avLst/>
          </a:prstGeom>
          <a:noFill/>
          <a:ln>
            <a:noFill/>
          </a:ln>
        </p:spPr>
      </p:sp>
      <p:sp>
        <p:nvSpPr>
          <p:cNvPr id="190" name="Google Shape;190;p79"/>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91" name="Google Shape;191;p79"/>
          <p:cNvSpPr>
            <a:spLocks noGrp="1"/>
          </p:cNvSpPr>
          <p:nvPr>
            <p:ph type="pic" idx="5"/>
          </p:nvPr>
        </p:nvSpPr>
        <p:spPr>
          <a:xfrm>
            <a:off x="16215533" y="2462800"/>
            <a:ext cx="7071300" cy="7608000"/>
          </a:xfrm>
          <a:prstGeom prst="rect">
            <a:avLst/>
          </a:prstGeom>
          <a:noFill/>
          <a:ln>
            <a:noFill/>
          </a:ln>
        </p:spPr>
      </p:sp>
      <p:sp>
        <p:nvSpPr>
          <p:cNvPr id="192" name="Google Shape;192;p79"/>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5. Picture with header and caption">
  <p:cSld name="CUSTOM_30">
    <p:spTree>
      <p:nvGrpSpPr>
        <p:cNvPr id="1" name="Shape 193"/>
        <p:cNvGrpSpPr/>
        <p:nvPr/>
      </p:nvGrpSpPr>
      <p:grpSpPr>
        <a:xfrm>
          <a:off x="0" y="0"/>
          <a:ext cx="0" cy="0"/>
          <a:chOff x="0" y="0"/>
          <a:chExt cx="0" cy="0"/>
        </a:xfrm>
      </p:grpSpPr>
      <p:sp>
        <p:nvSpPr>
          <p:cNvPr id="194" name="Google Shape;194;p80"/>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95" name="Google Shape;195;p80"/>
          <p:cNvSpPr>
            <a:spLocks noGrp="1"/>
          </p:cNvSpPr>
          <p:nvPr>
            <p:ph type="pic" idx="2"/>
          </p:nvPr>
        </p:nvSpPr>
        <p:spPr>
          <a:xfrm>
            <a:off x="8656333" y="3730667"/>
            <a:ext cx="14630400" cy="7608000"/>
          </a:xfrm>
          <a:prstGeom prst="rect">
            <a:avLst/>
          </a:prstGeom>
          <a:noFill/>
          <a:ln>
            <a:noFill/>
          </a:ln>
        </p:spPr>
      </p:sp>
      <p:sp>
        <p:nvSpPr>
          <p:cNvPr id="196" name="Google Shape;196;p80"/>
          <p:cNvSpPr txBox="1">
            <a:spLocks noGrp="1"/>
          </p:cNvSpPr>
          <p:nvPr>
            <p:ph type="body" idx="1"/>
          </p:nvPr>
        </p:nvSpPr>
        <p:spPr>
          <a:xfrm>
            <a:off x="1097267" y="3730567"/>
            <a:ext cx="7071300" cy="7608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6. Closing slide">
  <p:cSld name="CUSTOM_31">
    <p:spTree>
      <p:nvGrpSpPr>
        <p:cNvPr id="1" name="Shape 197"/>
        <p:cNvGrpSpPr/>
        <p:nvPr/>
      </p:nvGrpSpPr>
      <p:grpSpPr>
        <a:xfrm>
          <a:off x="0" y="0"/>
          <a:ext cx="0" cy="0"/>
          <a:chOff x="0" y="0"/>
          <a:chExt cx="0" cy="0"/>
        </a:xfrm>
      </p:grpSpPr>
      <p:sp>
        <p:nvSpPr>
          <p:cNvPr id="198" name="Google Shape;198;p81"/>
          <p:cNvSpPr txBox="1">
            <a:spLocks noGrp="1"/>
          </p:cNvSpPr>
          <p:nvPr>
            <p:ph type="title"/>
          </p:nvPr>
        </p:nvSpPr>
        <p:spPr>
          <a:xfrm>
            <a:off x="1097267" y="3730764"/>
            <a:ext cx="18403500" cy="5072100"/>
          </a:xfrm>
          <a:prstGeom prst="rect">
            <a:avLst/>
          </a:prstGeom>
          <a:noFill/>
          <a:ln>
            <a:noFill/>
          </a:ln>
        </p:spPr>
        <p:txBody>
          <a:bodyPr spcFirstLastPara="1" wrap="square" lIns="0" tIns="0" rIns="0" bIns="268150" anchor="b" anchorCtr="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12800"/>
              <a:buNone/>
              <a:defRPr sz="12800"/>
            </a:lvl2pPr>
            <a:lvl3pPr lvl="2" algn="l">
              <a:lnSpc>
                <a:spcPct val="90000"/>
              </a:lnSpc>
              <a:spcBef>
                <a:spcPts val="0"/>
              </a:spcBef>
              <a:spcAft>
                <a:spcPts val="0"/>
              </a:spcAft>
              <a:buSzPts val="12800"/>
              <a:buNone/>
              <a:defRPr sz="12800"/>
            </a:lvl3pPr>
            <a:lvl4pPr lvl="3" algn="l">
              <a:lnSpc>
                <a:spcPct val="90000"/>
              </a:lnSpc>
              <a:spcBef>
                <a:spcPts val="0"/>
              </a:spcBef>
              <a:spcAft>
                <a:spcPts val="0"/>
              </a:spcAft>
              <a:buSzPts val="12800"/>
              <a:buNone/>
              <a:defRPr sz="12800"/>
            </a:lvl4pPr>
            <a:lvl5pPr lvl="4" algn="l">
              <a:lnSpc>
                <a:spcPct val="90000"/>
              </a:lnSpc>
              <a:spcBef>
                <a:spcPts val="0"/>
              </a:spcBef>
              <a:spcAft>
                <a:spcPts val="0"/>
              </a:spcAft>
              <a:buSzPts val="12800"/>
              <a:buNone/>
              <a:defRPr sz="12800"/>
            </a:lvl5pPr>
            <a:lvl6pPr lvl="5" algn="l">
              <a:lnSpc>
                <a:spcPct val="90000"/>
              </a:lnSpc>
              <a:spcBef>
                <a:spcPts val="0"/>
              </a:spcBef>
              <a:spcAft>
                <a:spcPts val="0"/>
              </a:spcAft>
              <a:buSzPts val="12800"/>
              <a:buNone/>
              <a:defRPr sz="12800"/>
            </a:lvl6pPr>
            <a:lvl7pPr lvl="6" algn="l">
              <a:lnSpc>
                <a:spcPct val="90000"/>
              </a:lnSpc>
              <a:spcBef>
                <a:spcPts val="0"/>
              </a:spcBef>
              <a:spcAft>
                <a:spcPts val="0"/>
              </a:spcAft>
              <a:buSzPts val="12800"/>
              <a:buNone/>
              <a:defRPr sz="12800"/>
            </a:lvl7pPr>
            <a:lvl8pPr lvl="7" algn="l">
              <a:lnSpc>
                <a:spcPct val="90000"/>
              </a:lnSpc>
              <a:spcBef>
                <a:spcPts val="0"/>
              </a:spcBef>
              <a:spcAft>
                <a:spcPts val="0"/>
              </a:spcAft>
              <a:buSzPts val="12800"/>
              <a:buNone/>
              <a:defRPr sz="12800"/>
            </a:lvl8pPr>
            <a:lvl9pPr lvl="8" algn="l">
              <a:lnSpc>
                <a:spcPct val="90000"/>
              </a:lnSpc>
              <a:spcBef>
                <a:spcPts val="0"/>
              </a:spcBef>
              <a:spcAft>
                <a:spcPts val="0"/>
              </a:spcAft>
              <a:buSzPts val="12800"/>
              <a:buNone/>
              <a:defRPr sz="12800"/>
            </a:lvl9pPr>
          </a:lstStyle>
          <a:p>
            <a:endParaRPr/>
          </a:p>
        </p:txBody>
      </p:sp>
      <p:sp>
        <p:nvSpPr>
          <p:cNvPr id="199" name="Google Shape;199;p8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SzPts val="3700"/>
              <a:buChar char="●"/>
              <a:defRPr/>
            </a:lvl1pPr>
            <a:lvl2pPr marL="914400" lvl="1" indent="-463550" algn="l">
              <a:lnSpc>
                <a:spcPct val="100000"/>
              </a:lnSpc>
              <a:spcBef>
                <a:spcPts val="500"/>
              </a:spcBef>
              <a:spcAft>
                <a:spcPts val="0"/>
              </a:spcAft>
              <a:buSzPts val="3700"/>
              <a:buChar char="○"/>
              <a:defRPr/>
            </a:lvl2pPr>
            <a:lvl3pPr marL="1371600" lvl="2" indent="-463550" algn="l">
              <a:lnSpc>
                <a:spcPct val="100000"/>
              </a:lnSpc>
              <a:spcBef>
                <a:spcPts val="500"/>
              </a:spcBef>
              <a:spcAft>
                <a:spcPts val="0"/>
              </a:spcAft>
              <a:buSzPts val="3700"/>
              <a:buChar char="■"/>
              <a:defRPr/>
            </a:lvl3pPr>
            <a:lvl4pPr marL="1828800" lvl="3" indent="-463550" algn="l">
              <a:lnSpc>
                <a:spcPct val="100000"/>
              </a:lnSpc>
              <a:spcBef>
                <a:spcPts val="500"/>
              </a:spcBef>
              <a:spcAft>
                <a:spcPts val="0"/>
              </a:spcAft>
              <a:buSzPts val="3700"/>
              <a:buChar char="●"/>
              <a:defRPr/>
            </a:lvl4pPr>
            <a:lvl5pPr marL="2286000" lvl="4" indent="-463550" algn="l">
              <a:lnSpc>
                <a:spcPct val="100000"/>
              </a:lnSpc>
              <a:spcBef>
                <a:spcPts val="500"/>
              </a:spcBef>
              <a:spcAft>
                <a:spcPts val="0"/>
              </a:spcAft>
              <a:buSzPts val="3700"/>
              <a:buChar char="○"/>
              <a:defRPr/>
            </a:lvl5pPr>
            <a:lvl6pPr marL="2743200" lvl="5" indent="-463550" algn="l">
              <a:lnSpc>
                <a:spcPct val="100000"/>
              </a:lnSpc>
              <a:spcBef>
                <a:spcPts val="500"/>
              </a:spcBef>
              <a:spcAft>
                <a:spcPts val="0"/>
              </a:spcAft>
              <a:buSzPts val="3700"/>
              <a:buChar char="■"/>
              <a:defRPr/>
            </a:lvl6pPr>
            <a:lvl7pPr marL="3200400" lvl="6" indent="-463550" algn="l">
              <a:lnSpc>
                <a:spcPct val="100000"/>
              </a:lnSpc>
              <a:spcBef>
                <a:spcPts val="500"/>
              </a:spcBef>
              <a:spcAft>
                <a:spcPts val="0"/>
              </a:spcAft>
              <a:buSzPts val="3700"/>
              <a:buChar char="●"/>
              <a:defRPr/>
            </a:lvl7pPr>
            <a:lvl8pPr marL="3657600" lvl="7" indent="-463550" algn="l">
              <a:lnSpc>
                <a:spcPct val="100000"/>
              </a:lnSpc>
              <a:spcBef>
                <a:spcPts val="500"/>
              </a:spcBef>
              <a:spcAft>
                <a:spcPts val="0"/>
              </a:spcAft>
              <a:buSzPts val="3700"/>
              <a:buChar char="○"/>
              <a:defRPr/>
            </a:lvl8pPr>
            <a:lvl9pPr marL="4114800" lvl="8" indent="-463550" algn="l">
              <a:lnSpc>
                <a:spcPct val="100000"/>
              </a:lnSpc>
              <a:spcBef>
                <a:spcPts val="500"/>
              </a:spcBef>
              <a:spcAft>
                <a:spcPts val="500"/>
              </a:spcAft>
              <a:buSzPts val="37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7. Header and subheader">
  <p:cSld name="CUSTOM_32">
    <p:spTree>
      <p:nvGrpSpPr>
        <p:cNvPr id="1" name="Shape 200"/>
        <p:cNvGrpSpPr/>
        <p:nvPr/>
      </p:nvGrpSpPr>
      <p:grpSpPr>
        <a:xfrm>
          <a:off x="0" y="0"/>
          <a:ext cx="0" cy="0"/>
          <a:chOff x="0" y="0"/>
          <a:chExt cx="0" cy="0"/>
        </a:xfrm>
      </p:grpSpPr>
      <p:sp>
        <p:nvSpPr>
          <p:cNvPr id="201" name="Google Shape;201;p8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202" name="Google Shape;202;p82"/>
          <p:cNvSpPr txBox="1">
            <a:spLocks noGrp="1"/>
          </p:cNvSpPr>
          <p:nvPr>
            <p:ph type="subTitle" idx="1"/>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8. Header">
  <p:cSld name="CUSTOM_33">
    <p:spTree>
      <p:nvGrpSpPr>
        <p:cNvPr id="1" name="Shape 203"/>
        <p:cNvGrpSpPr/>
        <p:nvPr/>
      </p:nvGrpSpPr>
      <p:grpSpPr>
        <a:xfrm>
          <a:off x="0" y="0"/>
          <a:ext cx="0" cy="0"/>
          <a:chOff x="0" y="0"/>
          <a:chExt cx="0" cy="0"/>
        </a:xfrm>
      </p:grpSpPr>
      <p:sp>
        <p:nvSpPr>
          <p:cNvPr id="204" name="Google Shape;204;p83"/>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9. Blank slide">
  <p:cSld name="CUSTOM_34">
    <p:spTree>
      <p:nvGrpSpPr>
        <p:cNvPr id="1" name="Shape 205"/>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Two mobile screenshots  1">
  <p:cSld name="CUSTOM_23_1">
    <p:spTree>
      <p:nvGrpSpPr>
        <p:cNvPr id="1" name="Shape 206"/>
        <p:cNvGrpSpPr/>
        <p:nvPr/>
      </p:nvGrpSpPr>
      <p:grpSpPr>
        <a:xfrm>
          <a:off x="0" y="0"/>
          <a:ext cx="0" cy="0"/>
          <a:chOff x="0" y="0"/>
          <a:chExt cx="0" cy="0"/>
        </a:xfrm>
      </p:grpSpPr>
      <p:sp>
        <p:nvSpPr>
          <p:cNvPr id="207" name="Google Shape;207;p85"/>
          <p:cNvSpPr>
            <a:spLocks noGrp="1"/>
          </p:cNvSpPr>
          <p:nvPr>
            <p:ph type="pic" idx="2"/>
          </p:nvPr>
        </p:nvSpPr>
        <p:spPr>
          <a:xfrm>
            <a:off x="3169920" y="573024"/>
            <a:ext cx="7071300" cy="12570000"/>
          </a:xfrm>
          <a:prstGeom prst="rect">
            <a:avLst/>
          </a:prstGeom>
          <a:noFill/>
          <a:ln>
            <a:noFill/>
          </a:ln>
        </p:spPr>
      </p:sp>
      <p:sp>
        <p:nvSpPr>
          <p:cNvPr id="208" name="Google Shape;208;p85"/>
          <p:cNvSpPr>
            <a:spLocks noGrp="1"/>
          </p:cNvSpPr>
          <p:nvPr>
            <p:ph type="pic" idx="3"/>
          </p:nvPr>
        </p:nvSpPr>
        <p:spPr>
          <a:xfrm>
            <a:off x="14142720" y="573024"/>
            <a:ext cx="7071300" cy="125700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with a background">
  <p:cSld name="CUSTOM_2_1">
    <p:spTree>
      <p:nvGrpSpPr>
        <p:cNvPr id="1" name="Shape 35"/>
        <p:cNvGrpSpPr/>
        <p:nvPr/>
      </p:nvGrpSpPr>
      <p:grpSpPr>
        <a:xfrm>
          <a:off x="0" y="0"/>
          <a:ext cx="0" cy="0"/>
          <a:chOff x="0" y="0"/>
          <a:chExt cx="0" cy="0"/>
        </a:xfrm>
      </p:grpSpPr>
      <p:sp>
        <p:nvSpPr>
          <p:cNvPr id="36" name="Google Shape;36;p50"/>
          <p:cNvSpPr>
            <a:spLocks noGrp="1"/>
          </p:cNvSpPr>
          <p:nvPr>
            <p:ph type="pic" idx="2"/>
          </p:nvPr>
        </p:nvSpPr>
        <p:spPr>
          <a:xfrm>
            <a:off x="0" y="0"/>
            <a:ext cx="24384000" cy="13716000"/>
          </a:xfrm>
          <a:prstGeom prst="rect">
            <a:avLst/>
          </a:prstGeom>
          <a:noFill/>
          <a:ln>
            <a:noFill/>
          </a:ln>
        </p:spPr>
      </p:sp>
      <p:sp>
        <p:nvSpPr>
          <p:cNvPr id="37" name="Google Shape;37;p50"/>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38" name="Google Shape;38;p50"/>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63C300-CEF9-ADAF-3450-76E63A2B891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79921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46914" name="Rectangle 2"/>
          <p:cNvSpPr>
            <a:spLocks noGrp="1" noChangeArrowheads="1"/>
          </p:cNvSpPr>
          <p:nvPr>
            <p:ph type="ctrTitle"/>
          </p:nvPr>
        </p:nvSpPr>
        <p:spPr>
          <a:xfrm>
            <a:off x="2032000" y="2438401"/>
            <a:ext cx="20726400" cy="2940050"/>
          </a:xfrm>
        </p:spPr>
        <p:txBody>
          <a:bodyPr/>
          <a:lstStyle>
            <a:lvl1pPr>
              <a:defRPr/>
            </a:lvl1pPr>
          </a:lstStyle>
          <a:p>
            <a:r>
              <a:rPr lang="en-US" dirty="0"/>
              <a:t>Click to edit Master title style</a:t>
            </a:r>
          </a:p>
        </p:txBody>
      </p:sp>
      <p:sp>
        <p:nvSpPr>
          <p:cNvPr id="1446915" name="Rectangle 3"/>
          <p:cNvSpPr>
            <a:spLocks noGrp="1" noChangeArrowheads="1"/>
          </p:cNvSpPr>
          <p:nvPr>
            <p:ph type="subTitle" idx="1"/>
          </p:nvPr>
        </p:nvSpPr>
        <p:spPr>
          <a:xfrm>
            <a:off x="3657600" y="6705600"/>
            <a:ext cx="17068800" cy="3505200"/>
          </a:xfrm>
        </p:spPr>
        <p:txBody>
          <a:bodyPr/>
          <a:lstStyle>
            <a:lvl1pPr marL="0" indent="0" algn="ctr">
              <a:buFontTx/>
              <a:buNone/>
              <a:defRPr/>
            </a:lvl1pPr>
          </a:lstStyle>
          <a:p>
            <a:r>
              <a:rPr lang="en-US" dirty="0"/>
              <a:t>Click to edit Master subtitle style</a:t>
            </a:r>
          </a:p>
        </p:txBody>
      </p:sp>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pic>
        <p:nvPicPr>
          <p:cNvPr id="4" name="Picture 3"/>
          <p:cNvPicPr>
            <a:picLocks noChangeAspect="1"/>
          </p:cNvPicPr>
          <p:nvPr userDrawn="1"/>
        </p:nvPicPr>
        <p:blipFill>
          <a:blip r:embed="rId2"/>
          <a:stretch>
            <a:fillRect/>
          </a:stretch>
        </p:blipFill>
        <p:spPr>
          <a:xfrm>
            <a:off x="0" y="11932652"/>
            <a:ext cx="2302933" cy="1727200"/>
          </a:xfrm>
          <a:prstGeom prst="rect">
            <a:avLst/>
          </a:prstGeom>
        </p:spPr>
      </p:pic>
    </p:spTree>
    <p:extLst>
      <p:ext uri="{BB962C8B-B14F-4D97-AF65-F5344CB8AC3E}">
        <p14:creationId xmlns:p14="http://schemas.microsoft.com/office/powerpoint/2010/main" val="1795016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pic>
        <p:nvPicPr>
          <p:cNvPr id="6" name="Picture 5"/>
          <p:cNvPicPr>
            <a:picLocks noChangeAspect="1"/>
          </p:cNvPicPr>
          <p:nvPr userDrawn="1"/>
        </p:nvPicPr>
        <p:blipFill>
          <a:blip r:embed="rId2"/>
          <a:stretch>
            <a:fillRect/>
          </a:stretch>
        </p:blipFill>
        <p:spPr>
          <a:xfrm>
            <a:off x="0" y="11932652"/>
            <a:ext cx="2302933" cy="1727200"/>
          </a:xfrm>
          <a:prstGeom prst="rect">
            <a:avLst/>
          </a:prstGeom>
        </p:spPr>
      </p:pic>
    </p:spTree>
    <p:extLst>
      <p:ext uri="{BB962C8B-B14F-4D97-AF65-F5344CB8AC3E}">
        <p14:creationId xmlns:p14="http://schemas.microsoft.com/office/powerpoint/2010/main" val="19600471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1"/>
            <a:ext cx="20726400" cy="2724150"/>
          </a:xfrm>
        </p:spPr>
        <p:txBody>
          <a:bodyPr anchor="t"/>
          <a:lstStyle>
            <a:lvl1pPr algn="l">
              <a:defRPr sz="8000" b="1" cap="all"/>
            </a:lvl1pPr>
          </a:lstStyle>
          <a:p>
            <a:r>
              <a:rPr lang="en-US" dirty="0"/>
              <a:t>Click to edit Master title style</a:t>
            </a:r>
          </a:p>
        </p:txBody>
      </p:sp>
      <p:sp>
        <p:nvSpPr>
          <p:cNvPr id="3" name="Text Placeholder 2"/>
          <p:cNvSpPr>
            <a:spLocks noGrp="1"/>
          </p:cNvSpPr>
          <p:nvPr>
            <p:ph type="body" idx="1"/>
          </p:nvPr>
        </p:nvSpPr>
        <p:spPr>
          <a:xfrm>
            <a:off x="1926168" y="5813427"/>
            <a:ext cx="20726400" cy="3000374"/>
          </a:xfrm>
        </p:spPr>
        <p:txBody>
          <a:bodyPr anchor="b"/>
          <a:lstStyle>
            <a:lvl1pPr marL="0" indent="0">
              <a:buNone/>
              <a:defRPr sz="4000"/>
            </a:lvl1pPr>
            <a:lvl2pPr marL="914400" indent="0">
              <a:buNone/>
              <a:defRPr sz="3600"/>
            </a:lvl2pPr>
            <a:lvl3pPr marL="1828800" indent="0">
              <a:buNone/>
              <a:defRPr sz="3200"/>
            </a:lvl3pPr>
            <a:lvl4pPr marL="2743200" indent="0">
              <a:buNone/>
              <a:defRPr sz="2800"/>
            </a:lvl4pPr>
            <a:lvl5pPr marL="3657600" indent="0">
              <a:buNone/>
              <a:defRPr sz="2800"/>
            </a:lvl5pPr>
            <a:lvl6pPr marL="4572000" indent="0">
              <a:buNone/>
              <a:defRPr sz="2800"/>
            </a:lvl6pPr>
            <a:lvl7pPr marL="5486400" indent="0">
              <a:buNone/>
              <a:defRPr sz="2800"/>
            </a:lvl7pPr>
            <a:lvl8pPr marL="6400800" indent="0">
              <a:buNone/>
              <a:defRPr sz="2800"/>
            </a:lvl8pPr>
            <a:lvl9pPr marL="7315200" indent="0">
              <a:buNone/>
              <a:defRPr sz="2800"/>
            </a:lvl9pPr>
          </a:lstStyle>
          <a:p>
            <a:pPr lvl="0"/>
            <a:r>
              <a:rPr lang="en-US"/>
              <a:t>Click to edit Master text styles</a:t>
            </a:r>
          </a:p>
        </p:txBody>
      </p:sp>
    </p:spTree>
    <p:extLst>
      <p:ext uri="{BB962C8B-B14F-4D97-AF65-F5344CB8AC3E}">
        <p14:creationId xmlns:p14="http://schemas.microsoft.com/office/powerpoint/2010/main" val="30259060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2768600"/>
            <a:ext cx="10769600" cy="9423400"/>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2768600"/>
            <a:ext cx="10769600" cy="9423400"/>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4789708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6"/>
            <a:ext cx="21945600" cy="228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6"/>
            <a:ext cx="10773835"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19200" y="4349750"/>
            <a:ext cx="10773835"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5" y="3070226"/>
            <a:ext cx="10778067"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86735" y="4349750"/>
            <a:ext cx="10778067"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32751162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7446943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6128862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1" y="546100"/>
            <a:ext cx="8022168" cy="232410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1"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21709809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4779435" y="1225550"/>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pPr lvl="0"/>
            <a:endParaRPr lang="en-US" noProof="0"/>
          </a:p>
        </p:txBody>
      </p:sp>
      <p:sp>
        <p:nvSpPr>
          <p:cNvPr id="4" name="Text Placeholder 3"/>
          <p:cNvSpPr>
            <a:spLocks noGrp="1"/>
          </p:cNvSpPr>
          <p:nvPr>
            <p:ph type="body" sz="half" idx="2"/>
          </p:nvPr>
        </p:nvSpPr>
        <p:spPr>
          <a:xfrm>
            <a:off x="4779435" y="10734676"/>
            <a:ext cx="146304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709868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with a background and a photo">
  <p:cSld name="CUSTOM_2_1_1">
    <p:spTree>
      <p:nvGrpSpPr>
        <p:cNvPr id="1" name="Shape 39"/>
        <p:cNvGrpSpPr/>
        <p:nvPr/>
      </p:nvGrpSpPr>
      <p:grpSpPr>
        <a:xfrm>
          <a:off x="0" y="0"/>
          <a:ext cx="0" cy="0"/>
          <a:chOff x="0" y="0"/>
          <a:chExt cx="0" cy="0"/>
        </a:xfrm>
      </p:grpSpPr>
      <p:sp>
        <p:nvSpPr>
          <p:cNvPr id="40" name="Google Shape;40;p51"/>
          <p:cNvSpPr>
            <a:spLocks noGrp="1"/>
          </p:cNvSpPr>
          <p:nvPr>
            <p:ph type="pic" idx="2"/>
          </p:nvPr>
        </p:nvSpPr>
        <p:spPr>
          <a:xfrm>
            <a:off x="0" y="0"/>
            <a:ext cx="24384000" cy="13716000"/>
          </a:xfrm>
          <a:prstGeom prst="rect">
            <a:avLst/>
          </a:prstGeom>
          <a:noFill/>
          <a:ln>
            <a:noFill/>
          </a:ln>
        </p:spPr>
      </p:sp>
      <p:sp>
        <p:nvSpPr>
          <p:cNvPr id="41" name="Google Shape;41;p51"/>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42" name="Google Shape;42;p51"/>
          <p:cNvSpPr>
            <a:spLocks noGrp="1"/>
          </p:cNvSpPr>
          <p:nvPr>
            <p:ph type="pic" idx="3"/>
          </p:nvPr>
        </p:nvSpPr>
        <p:spPr>
          <a:xfrm>
            <a:off x="16337266" y="0"/>
            <a:ext cx="8046900" cy="13716000"/>
          </a:xfrm>
          <a:prstGeom prst="rect">
            <a:avLst/>
          </a:prstGeom>
          <a:noFill/>
          <a:ln>
            <a:noFill/>
          </a:ln>
        </p:spPr>
      </p:sp>
      <p:sp>
        <p:nvSpPr>
          <p:cNvPr id="43" name="Google Shape;43;p5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7127182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177800"/>
            <a:ext cx="5486400" cy="12014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177800"/>
            <a:ext cx="16052800" cy="12014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42068065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177800"/>
            <a:ext cx="21539200" cy="1981200"/>
          </a:xfrm>
        </p:spPr>
        <p:txBody>
          <a:bodyPr/>
          <a:lstStyle/>
          <a:p>
            <a:r>
              <a:rPr lang="en-US"/>
              <a:t>Click to edit Master title style</a:t>
            </a:r>
          </a:p>
        </p:txBody>
      </p:sp>
      <p:sp>
        <p:nvSpPr>
          <p:cNvPr id="3" name="Table Placeholder 2"/>
          <p:cNvSpPr>
            <a:spLocks noGrp="1"/>
          </p:cNvSpPr>
          <p:nvPr>
            <p:ph type="tbl" idx="1"/>
          </p:nvPr>
        </p:nvSpPr>
        <p:spPr>
          <a:xfrm>
            <a:off x="1219200" y="2768600"/>
            <a:ext cx="21945600" cy="9423400"/>
          </a:xfrm>
        </p:spPr>
        <p:txBody>
          <a:bodyPr/>
          <a:lstStyle/>
          <a:p>
            <a:pPr lvl="0"/>
            <a:endParaRPr lang="en-US" noProof="0"/>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3497725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 Code">
  <p:cSld name="CUSTOM_4">
    <p:spTree>
      <p:nvGrpSpPr>
        <p:cNvPr id="1" name="Shape 44"/>
        <p:cNvGrpSpPr/>
        <p:nvPr/>
      </p:nvGrpSpPr>
      <p:grpSpPr>
        <a:xfrm>
          <a:off x="0" y="0"/>
          <a:ext cx="0" cy="0"/>
          <a:chOff x="0" y="0"/>
          <a:chExt cx="0" cy="0"/>
        </a:xfrm>
      </p:grpSpPr>
      <p:sp>
        <p:nvSpPr>
          <p:cNvPr id="45" name="Google Shape;45;p5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46" name="Google Shape;46;p52"/>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Font typeface="JetBrains Mono"/>
              <a:buChar char="●"/>
              <a:defRPr>
                <a:latin typeface="JetBrains Mono"/>
                <a:ea typeface="JetBrains Mono"/>
                <a:cs typeface="JetBrains Mono"/>
                <a:sym typeface="JetBrains Mono"/>
              </a:defRPr>
            </a:lvl1pPr>
            <a:lvl2pPr marL="914400" lvl="1"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2pPr>
            <a:lvl3pPr marL="1371600" lvl="2"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3pPr>
            <a:lvl4pPr marL="1828800" lvl="3"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4pPr>
            <a:lvl5pPr marL="2286000" lvl="4"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5pPr>
            <a:lvl6pPr marL="2743200" lvl="5"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6pPr>
            <a:lvl7pPr marL="3200400" lvl="6"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7pPr>
            <a:lvl8pPr marL="3657600" lvl="7"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8pPr>
            <a:lvl9pPr marL="4114800" lvl="8" indent="-463550" algn="l">
              <a:lnSpc>
                <a:spcPct val="115000"/>
              </a:lnSpc>
              <a:spcBef>
                <a:spcPts val="1600"/>
              </a:spcBef>
              <a:spcAft>
                <a:spcPts val="1600"/>
              </a:spcAft>
              <a:buSzPts val="3700"/>
              <a:buFont typeface="JetBrains Mono"/>
              <a:buChar char="■"/>
              <a:defRPr>
                <a:latin typeface="JetBrains Mono"/>
                <a:ea typeface="JetBrains Mono"/>
                <a:cs typeface="JetBrains Mono"/>
                <a:sym typeface="JetBrains Mono"/>
              </a:defRPr>
            </a:lvl9pPr>
          </a:lstStyle>
          <a:p>
            <a:endParaRPr/>
          </a:p>
        </p:txBody>
      </p:sp>
      <p:sp>
        <p:nvSpPr>
          <p:cNvPr id="47" name="Google Shape;47;p52"/>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Lots of code">
  <p:cSld name="CUSTOM_4_1">
    <p:spTree>
      <p:nvGrpSpPr>
        <p:cNvPr id="1" name="Shape 48"/>
        <p:cNvGrpSpPr/>
        <p:nvPr/>
      </p:nvGrpSpPr>
      <p:grpSpPr>
        <a:xfrm>
          <a:off x="0" y="0"/>
          <a:ext cx="0" cy="0"/>
          <a:chOff x="0" y="0"/>
          <a:chExt cx="0" cy="0"/>
        </a:xfrm>
      </p:grpSpPr>
      <p:sp>
        <p:nvSpPr>
          <p:cNvPr id="49" name="Google Shape;49;p53"/>
          <p:cNvSpPr txBox="1">
            <a:spLocks noGrp="1"/>
          </p:cNvSpPr>
          <p:nvPr>
            <p:ph type="title"/>
          </p:nvPr>
        </p:nvSpPr>
        <p:spPr>
          <a:xfrm>
            <a:off x="1097267" y="768096"/>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50" name="Google Shape;50;p53"/>
          <p:cNvSpPr txBox="1">
            <a:spLocks noGrp="1"/>
          </p:cNvSpPr>
          <p:nvPr>
            <p:ph type="body" idx="1"/>
          </p:nvPr>
        </p:nvSpPr>
        <p:spPr>
          <a:xfrm>
            <a:off x="1097280" y="3730767"/>
            <a:ext cx="22204500" cy="7607700"/>
          </a:xfrm>
          <a:prstGeom prst="rect">
            <a:avLst/>
          </a:prstGeom>
          <a:noFill/>
          <a:ln>
            <a:noFill/>
          </a:ln>
        </p:spPr>
        <p:txBody>
          <a:bodyPr spcFirstLastPara="1" wrap="square" lIns="0" tIns="390075" rIns="0" bIns="0" anchor="t" anchorCtr="0">
            <a:noAutofit/>
          </a:bodyPr>
          <a:lstStyle>
            <a:lvl1pPr marL="457200" lvl="0" indent="-361950" algn="l">
              <a:lnSpc>
                <a:spcPct val="115000"/>
              </a:lnSpc>
              <a:spcBef>
                <a:spcPts val="0"/>
              </a:spcBef>
              <a:spcAft>
                <a:spcPts val="0"/>
              </a:spcAft>
              <a:buSzPts val="2100"/>
              <a:buFont typeface="JetBrains Mono"/>
              <a:buChar char="●"/>
              <a:defRPr sz="2100">
                <a:latin typeface="JetBrains Mono"/>
                <a:ea typeface="JetBrains Mono"/>
                <a:cs typeface="JetBrains Mono"/>
                <a:sym typeface="JetBrains Mono"/>
              </a:defRPr>
            </a:lvl1pPr>
            <a:lvl2pPr marL="914400" lvl="1"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2pPr>
            <a:lvl3pPr marL="1371600" lvl="2"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3pPr>
            <a:lvl4pPr marL="1828800" lvl="3"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4pPr>
            <a:lvl5pPr marL="2286000" lvl="4"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5pPr>
            <a:lvl6pPr marL="2743200" lvl="5"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6pPr>
            <a:lvl7pPr marL="3200400" lvl="6"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7pPr>
            <a:lvl8pPr marL="3657600" lvl="7"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8pPr>
            <a:lvl9pPr marL="4114800" lvl="8" indent="-361950" algn="l">
              <a:lnSpc>
                <a:spcPct val="115000"/>
              </a:lnSpc>
              <a:spcBef>
                <a:spcPts val="1600"/>
              </a:spcBef>
              <a:spcAft>
                <a:spcPts val="1600"/>
              </a:spcAft>
              <a:buSzPts val="2100"/>
              <a:buFont typeface="JetBrains Mono"/>
              <a:buChar char="■"/>
              <a:defRPr sz="2100">
                <a:latin typeface="JetBrains Mono"/>
                <a:ea typeface="JetBrains Mono"/>
                <a:cs typeface="JetBrains Mono"/>
                <a:sym typeface="JetBrains Mon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Main point">
  <p:cSld name="CUSTOM_5">
    <p:spTree>
      <p:nvGrpSpPr>
        <p:cNvPr id="1" name="Shape 51"/>
        <p:cNvGrpSpPr/>
        <p:nvPr/>
      </p:nvGrpSpPr>
      <p:grpSpPr>
        <a:xfrm>
          <a:off x="0" y="0"/>
          <a:ext cx="0" cy="0"/>
          <a:chOff x="0" y="0"/>
          <a:chExt cx="0" cy="0"/>
        </a:xfrm>
      </p:grpSpPr>
      <p:sp>
        <p:nvSpPr>
          <p:cNvPr id="52" name="Google Shape;52;p54"/>
          <p:cNvSpPr txBox="1">
            <a:spLocks noGrp="1"/>
          </p:cNvSpPr>
          <p:nvPr>
            <p:ph type="title"/>
          </p:nvPr>
        </p:nvSpPr>
        <p:spPr>
          <a:xfrm>
            <a:off x="1097267" y="4337819"/>
            <a:ext cx="22189800" cy="4437900"/>
          </a:xfrm>
          <a:prstGeom prst="rect">
            <a:avLst/>
          </a:prstGeom>
          <a:noFill/>
          <a:ln>
            <a:noFill/>
          </a:ln>
        </p:spPr>
        <p:txBody>
          <a:bodyPr spcFirstLastPara="1" wrap="square" lIns="0" tIns="243750" rIns="0" bIns="243750" anchor="ctr" anchorCtr="0">
            <a:noAutofit/>
          </a:bodyPr>
          <a:lstStyle>
            <a:lvl1pPr lvl="0" algn="ctr">
              <a:lnSpc>
                <a:spcPct val="90000"/>
              </a:lnSpc>
              <a:spcBef>
                <a:spcPts val="0"/>
              </a:spcBef>
              <a:spcAft>
                <a:spcPts val="0"/>
              </a:spcAft>
              <a:buSzPts val="8800"/>
              <a:buNone/>
              <a:defRPr/>
            </a:lvl1pPr>
            <a:lvl2pPr lvl="1" algn="ctr">
              <a:lnSpc>
                <a:spcPct val="90000"/>
              </a:lnSpc>
              <a:spcBef>
                <a:spcPts val="0"/>
              </a:spcBef>
              <a:spcAft>
                <a:spcPts val="0"/>
              </a:spcAft>
              <a:buSzPts val="8800"/>
              <a:buNone/>
              <a:defRPr/>
            </a:lvl2pPr>
            <a:lvl3pPr lvl="2" algn="ctr">
              <a:lnSpc>
                <a:spcPct val="90000"/>
              </a:lnSpc>
              <a:spcBef>
                <a:spcPts val="0"/>
              </a:spcBef>
              <a:spcAft>
                <a:spcPts val="0"/>
              </a:spcAft>
              <a:buSzPts val="8800"/>
              <a:buNone/>
              <a:defRPr/>
            </a:lvl3pPr>
            <a:lvl4pPr lvl="3" algn="ctr">
              <a:lnSpc>
                <a:spcPct val="90000"/>
              </a:lnSpc>
              <a:spcBef>
                <a:spcPts val="0"/>
              </a:spcBef>
              <a:spcAft>
                <a:spcPts val="0"/>
              </a:spcAft>
              <a:buSzPts val="8800"/>
              <a:buNone/>
              <a:defRPr/>
            </a:lvl4pPr>
            <a:lvl5pPr lvl="4" algn="ctr">
              <a:lnSpc>
                <a:spcPct val="90000"/>
              </a:lnSpc>
              <a:spcBef>
                <a:spcPts val="0"/>
              </a:spcBef>
              <a:spcAft>
                <a:spcPts val="0"/>
              </a:spcAft>
              <a:buSzPts val="8800"/>
              <a:buNone/>
              <a:defRPr/>
            </a:lvl5pPr>
            <a:lvl6pPr lvl="5" algn="ctr">
              <a:lnSpc>
                <a:spcPct val="90000"/>
              </a:lnSpc>
              <a:spcBef>
                <a:spcPts val="0"/>
              </a:spcBef>
              <a:spcAft>
                <a:spcPts val="0"/>
              </a:spcAft>
              <a:buSzPts val="8800"/>
              <a:buNone/>
              <a:defRPr/>
            </a:lvl6pPr>
            <a:lvl7pPr lvl="6" algn="ctr">
              <a:lnSpc>
                <a:spcPct val="90000"/>
              </a:lnSpc>
              <a:spcBef>
                <a:spcPts val="0"/>
              </a:spcBef>
              <a:spcAft>
                <a:spcPts val="0"/>
              </a:spcAft>
              <a:buSzPts val="8800"/>
              <a:buNone/>
              <a:defRPr/>
            </a:lvl7pPr>
            <a:lvl8pPr lvl="7" algn="ctr">
              <a:lnSpc>
                <a:spcPct val="90000"/>
              </a:lnSpc>
              <a:spcBef>
                <a:spcPts val="0"/>
              </a:spcBef>
              <a:spcAft>
                <a:spcPts val="0"/>
              </a:spcAft>
              <a:buSzPts val="8800"/>
              <a:buNone/>
              <a:defRPr/>
            </a:lvl8pPr>
            <a:lvl9pPr lvl="8" algn="ctr">
              <a:lnSpc>
                <a:spcPct val="90000"/>
              </a:lnSpc>
              <a:spcBef>
                <a:spcPts val="0"/>
              </a:spcBef>
              <a:spcAft>
                <a:spcPts val="0"/>
              </a:spcAft>
              <a:buSzPts val="8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 Question &amp; answer">
  <p:cSld name="CUSTOM_6">
    <p:spTree>
      <p:nvGrpSpPr>
        <p:cNvPr id="1" name="Shape 53"/>
        <p:cNvGrpSpPr/>
        <p:nvPr/>
      </p:nvGrpSpPr>
      <p:grpSpPr>
        <a:xfrm>
          <a:off x="0" y="0"/>
          <a:ext cx="0" cy="0"/>
          <a:chOff x="0" y="0"/>
          <a:chExt cx="0" cy="0"/>
        </a:xfrm>
      </p:grpSpPr>
      <p:sp>
        <p:nvSpPr>
          <p:cNvPr id="54" name="Google Shape;54;p55"/>
          <p:cNvSpPr txBox="1">
            <a:spLocks noGrp="1"/>
          </p:cNvSpPr>
          <p:nvPr>
            <p:ph type="title"/>
          </p:nvPr>
        </p:nvSpPr>
        <p:spPr>
          <a:xfrm>
            <a:off x="1097280" y="1901952"/>
            <a:ext cx="14651100" cy="49896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55" name="Google Shape;55;p55"/>
          <p:cNvSpPr txBox="1">
            <a:spLocks noGrp="1"/>
          </p:cNvSpPr>
          <p:nvPr>
            <p:ph type="title" idx="2"/>
          </p:nvPr>
        </p:nvSpPr>
        <p:spPr>
          <a:xfrm>
            <a:off x="8635467" y="6954500"/>
            <a:ext cx="14651100" cy="4383900"/>
          </a:xfrm>
          <a:prstGeom prst="rect">
            <a:avLst/>
          </a:prstGeom>
          <a:noFill/>
          <a:ln>
            <a:noFill/>
          </a:ln>
        </p:spPr>
        <p:txBody>
          <a:bodyPr spcFirstLastPara="1" wrap="square" lIns="0" tIns="243750" rIns="0" bIns="243750" anchor="t" anchorCtr="0">
            <a:noAutofit/>
          </a:bodyPr>
          <a:lstStyle>
            <a:lvl1pPr lvl="0" algn="r">
              <a:lnSpc>
                <a:spcPct val="90000"/>
              </a:lnSpc>
              <a:spcBef>
                <a:spcPts val="0"/>
              </a:spcBef>
              <a:spcAft>
                <a:spcPts val="0"/>
              </a:spcAft>
              <a:buSzPts val="8800"/>
              <a:buNone/>
              <a:defRPr b="0"/>
            </a:lvl1pPr>
            <a:lvl2pPr lvl="1" algn="r">
              <a:lnSpc>
                <a:spcPct val="90000"/>
              </a:lnSpc>
              <a:spcBef>
                <a:spcPts val="0"/>
              </a:spcBef>
              <a:spcAft>
                <a:spcPts val="0"/>
              </a:spcAft>
              <a:buSzPts val="8800"/>
              <a:buNone/>
              <a:defRPr b="0"/>
            </a:lvl2pPr>
            <a:lvl3pPr lvl="2" algn="r">
              <a:lnSpc>
                <a:spcPct val="90000"/>
              </a:lnSpc>
              <a:spcBef>
                <a:spcPts val="0"/>
              </a:spcBef>
              <a:spcAft>
                <a:spcPts val="0"/>
              </a:spcAft>
              <a:buSzPts val="8800"/>
              <a:buNone/>
              <a:defRPr b="0"/>
            </a:lvl3pPr>
            <a:lvl4pPr lvl="3" algn="r">
              <a:lnSpc>
                <a:spcPct val="90000"/>
              </a:lnSpc>
              <a:spcBef>
                <a:spcPts val="0"/>
              </a:spcBef>
              <a:spcAft>
                <a:spcPts val="0"/>
              </a:spcAft>
              <a:buSzPts val="8800"/>
              <a:buNone/>
              <a:defRPr b="0"/>
            </a:lvl4pPr>
            <a:lvl5pPr lvl="4" algn="r">
              <a:lnSpc>
                <a:spcPct val="90000"/>
              </a:lnSpc>
              <a:spcBef>
                <a:spcPts val="0"/>
              </a:spcBef>
              <a:spcAft>
                <a:spcPts val="0"/>
              </a:spcAft>
              <a:buSzPts val="8800"/>
              <a:buNone/>
              <a:defRPr b="0"/>
            </a:lvl5pPr>
            <a:lvl6pPr lvl="5" algn="r">
              <a:lnSpc>
                <a:spcPct val="90000"/>
              </a:lnSpc>
              <a:spcBef>
                <a:spcPts val="0"/>
              </a:spcBef>
              <a:spcAft>
                <a:spcPts val="0"/>
              </a:spcAft>
              <a:buSzPts val="8800"/>
              <a:buNone/>
              <a:defRPr b="0"/>
            </a:lvl6pPr>
            <a:lvl7pPr lvl="6" algn="r">
              <a:lnSpc>
                <a:spcPct val="90000"/>
              </a:lnSpc>
              <a:spcBef>
                <a:spcPts val="0"/>
              </a:spcBef>
              <a:spcAft>
                <a:spcPts val="0"/>
              </a:spcAft>
              <a:buSzPts val="8800"/>
              <a:buNone/>
              <a:defRPr b="0"/>
            </a:lvl7pPr>
            <a:lvl8pPr lvl="7" algn="r">
              <a:lnSpc>
                <a:spcPct val="90000"/>
              </a:lnSpc>
              <a:spcBef>
                <a:spcPts val="0"/>
              </a:spcBef>
              <a:spcAft>
                <a:spcPts val="0"/>
              </a:spcAft>
              <a:buSzPts val="8800"/>
              <a:buNone/>
              <a:defRPr b="0"/>
            </a:lvl8pPr>
            <a:lvl9pPr lvl="8" algn="r">
              <a:lnSpc>
                <a:spcPct val="90000"/>
              </a:lnSpc>
              <a:spcBef>
                <a:spcPts val="0"/>
              </a:spcBef>
              <a:spcAft>
                <a:spcPts val="0"/>
              </a:spcAft>
              <a:buSzPts val="8800"/>
              <a:buNone/>
              <a:defRPr b="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2.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2.tiff"/><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1097280" y="772698"/>
            <a:ext cx="22452600" cy="2827500"/>
          </a:xfrm>
          <a:prstGeom prst="rect">
            <a:avLst/>
          </a:prstGeom>
          <a:noFill/>
          <a:ln>
            <a:noFill/>
          </a:ln>
        </p:spPr>
        <p:txBody>
          <a:bodyPr spcFirstLastPara="1" wrap="square" lIns="0" tIns="243750" rIns="0" bIns="243750" anchor="b" anchorCtr="0">
            <a:noAutofit/>
          </a:bodyPr>
          <a:lstStyle>
            <a:lvl1pPr marR="0" lvl="0" algn="l" rtl="0">
              <a:lnSpc>
                <a:spcPct val="90000"/>
              </a:lnSpc>
              <a:spcBef>
                <a:spcPts val="0"/>
              </a:spcBef>
              <a:spcAft>
                <a:spcPts val="0"/>
              </a:spcAft>
              <a:buClr>
                <a:schemeClr val="lt1"/>
              </a:buClr>
              <a:buSzPts val="8800"/>
              <a:buFont typeface="Inter"/>
              <a:buNone/>
              <a:defRPr sz="8800" b="1" i="0" u="none" strike="noStrike" cap="none">
                <a:solidFill>
                  <a:schemeClr val="lt1"/>
                </a:solidFill>
                <a:latin typeface="Inter"/>
                <a:ea typeface="Inter"/>
                <a:cs typeface="Inter"/>
                <a:sym typeface="Inter"/>
              </a:defRPr>
            </a:lvl1pPr>
            <a:lvl2pPr marR="0" lvl="1"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2pPr>
            <a:lvl3pPr marR="0" lvl="2"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3pPr>
            <a:lvl4pPr marR="0" lvl="3"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4pPr>
            <a:lvl5pPr marR="0" lvl="4"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5pPr>
            <a:lvl6pPr marR="0" lvl="5"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6pPr>
            <a:lvl7pPr marR="0" lvl="6"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7pPr>
            <a:lvl8pPr marR="0" lvl="7"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8pPr>
            <a:lvl9pPr marR="0" lvl="8"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9pPr>
          </a:lstStyle>
          <a:p>
            <a:endParaRPr/>
          </a:p>
        </p:txBody>
      </p:sp>
      <p:sp>
        <p:nvSpPr>
          <p:cNvPr id="7" name="Google Shape;7;p33"/>
          <p:cNvSpPr txBox="1">
            <a:spLocks noGrp="1"/>
          </p:cNvSpPr>
          <p:nvPr>
            <p:ph type="body" idx="1"/>
          </p:nvPr>
        </p:nvSpPr>
        <p:spPr>
          <a:xfrm>
            <a:off x="1097267" y="4364733"/>
            <a:ext cx="22452600" cy="6974100"/>
          </a:xfrm>
          <a:prstGeom prst="rect">
            <a:avLst/>
          </a:prstGeom>
          <a:noFill/>
          <a:ln>
            <a:noFill/>
          </a:ln>
        </p:spPr>
        <p:txBody>
          <a:bodyPr spcFirstLastPara="1" wrap="square" lIns="0" tIns="195025" rIns="0" bIns="0" anchor="t" anchorCtr="0">
            <a:noAutofit/>
          </a:bodyPr>
          <a:lstStyle>
            <a:lvl1pPr marL="457200" marR="0" lvl="0" indent="-463550" algn="l" rtl="0">
              <a:lnSpc>
                <a:spcPct val="115000"/>
              </a:lnSpc>
              <a:spcBef>
                <a:spcPts val="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1pPr>
            <a:lvl2pPr marL="914400" marR="0" lvl="1"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2pPr>
            <a:lvl3pPr marL="1371600" marR="0" lvl="2"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3pPr>
            <a:lvl4pPr marL="1828800" marR="0" lvl="3"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4pPr>
            <a:lvl5pPr marL="2286000" marR="0" lvl="4"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5pPr>
            <a:lvl6pPr marL="2743200" marR="0" lvl="5"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6pPr>
            <a:lvl7pPr marL="3200400" marR="0" lvl="6"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7pPr>
            <a:lvl8pPr marL="3657600" marR="0" lvl="7"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8pPr>
            <a:lvl9pPr marL="4114800" marR="0" lvl="8" indent="-463550" algn="l" rtl="0">
              <a:lnSpc>
                <a:spcPct val="115000"/>
              </a:lnSpc>
              <a:spcBef>
                <a:spcPts val="1600"/>
              </a:spcBef>
              <a:spcAft>
                <a:spcPts val="1600"/>
              </a:spcAft>
              <a:buClr>
                <a:schemeClr val="lt1"/>
              </a:buClr>
              <a:buSzPts val="3700"/>
              <a:buFont typeface="Inter"/>
              <a:buChar char="■"/>
              <a:defRPr sz="3700" b="0" i="0" u="none" strike="noStrike" cap="none">
                <a:solidFill>
                  <a:schemeClr val="lt1"/>
                </a:solidFill>
                <a:latin typeface="Inter"/>
                <a:ea typeface="Inter"/>
                <a:cs typeface="Inter"/>
                <a:sym typeface="Inter"/>
              </a:defRPr>
            </a:lvl9pPr>
          </a:lstStyle>
          <a:p>
            <a:endParaRPr/>
          </a:p>
        </p:txBody>
      </p:sp>
      <p:sp>
        <p:nvSpPr>
          <p:cNvPr id="8" name="Google Shape;8;p33"/>
          <p:cNvSpPr txBox="1">
            <a:spLocks noGrp="1"/>
          </p:cNvSpPr>
          <p:nvPr>
            <p:ph type="sldNum" idx="12"/>
          </p:nvPr>
        </p:nvSpPr>
        <p:spPr>
          <a:xfrm>
            <a:off x="21823680" y="10972800"/>
            <a:ext cx="1463100" cy="1049700"/>
          </a:xfrm>
          <a:prstGeom prst="rect">
            <a:avLst/>
          </a:prstGeom>
          <a:noFill/>
          <a:ln>
            <a:noFill/>
          </a:ln>
        </p:spPr>
        <p:txBody>
          <a:bodyPr spcFirstLastPara="1" wrap="square" lIns="0" tIns="243750" rIns="0" bIns="243750" anchor="ctr" anchorCtr="0">
            <a:noAutofit/>
          </a:bodyPr>
          <a:lstStyle>
            <a:lvl1pPr marL="0" marR="0" lvl="0"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751"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0">
          <p15:clr>
            <a:srgbClr val="EA4335"/>
          </p15:clr>
        </p15:guide>
        <p15:guide id="2" pos="680">
          <p15:clr>
            <a:srgbClr val="EA4335"/>
          </p15:clr>
        </p15:guide>
        <p15:guide id="3" pos="2679">
          <p15:clr>
            <a:srgbClr val="EA4335"/>
          </p15:clr>
        </p15:guide>
        <p15:guide id="4" pos="3082">
          <p15:clr>
            <a:srgbClr val="EA4335"/>
          </p15:clr>
        </p15:guide>
        <p15:guide id="5" pos="5082">
          <p15:clr>
            <a:srgbClr val="EA4335"/>
          </p15:clr>
        </p15:guide>
        <p15:guide id="6" pos="5479">
          <p15:clr>
            <a:srgbClr val="EA4335"/>
          </p15:clr>
        </p15:guide>
        <p15:guide id="7" pos="7478">
          <p15:clr>
            <a:srgbClr val="EA4335"/>
          </p15:clr>
        </p15:guide>
        <p15:guide id="8" pos="7882">
          <p15:clr>
            <a:srgbClr val="EA4335"/>
          </p15:clr>
        </p15:guide>
        <p15:guide id="9" pos="9881">
          <p15:clr>
            <a:srgbClr val="EA4335"/>
          </p15:clr>
        </p15:guide>
        <p15:guide id="10" pos="10278">
          <p15:clr>
            <a:srgbClr val="EA4335"/>
          </p15:clr>
        </p15:guide>
        <p15:guide id="11" pos="12278">
          <p15:clr>
            <a:srgbClr val="EA4335"/>
          </p15:clr>
        </p15:guide>
        <p15:guide id="12" pos="12681">
          <p15:clr>
            <a:srgbClr val="EA4335"/>
          </p15:clr>
        </p15:guide>
        <p15:guide id="13" pos="14680">
          <p15:clr>
            <a:srgbClr val="EA4335"/>
          </p15:clr>
        </p15:guide>
        <p15:guide id="14" orient="horz" pos="1117">
          <p15:clr>
            <a:srgbClr val="EA4335"/>
          </p15:clr>
        </p15:guide>
        <p15:guide id="15" orient="horz" pos="1521">
          <p15:clr>
            <a:srgbClr val="EA4335"/>
          </p15:clr>
        </p15:guide>
        <p15:guide id="16" orient="horz" pos="1918">
          <p15:clr>
            <a:srgbClr val="EA4335"/>
          </p15:clr>
        </p15:guide>
        <p15:guide id="17" orient="horz" pos="2321">
          <p15:clr>
            <a:srgbClr val="EA4335"/>
          </p15:clr>
        </p15:guide>
        <p15:guide id="18" orient="horz" pos="2719">
          <p15:clr>
            <a:srgbClr val="1C4587"/>
          </p15:clr>
        </p15:guide>
        <p15:guide id="19" orient="horz" pos="3116">
          <p15:clr>
            <a:srgbClr val="EA4335"/>
          </p15:clr>
        </p15:guide>
        <p15:guide id="20" orient="horz" pos="3519">
          <p15:clr>
            <a:srgbClr val="EA4335"/>
          </p15:clr>
        </p15:guide>
        <p15:guide id="21" orient="horz" pos="3917">
          <p15:clr>
            <a:srgbClr val="EA4335"/>
          </p15:clr>
        </p15:guide>
        <p15:guide id="22" orient="horz" pos="4320">
          <p15:clr>
            <a:srgbClr val="EA4335"/>
          </p15:clr>
        </p15:guide>
        <p15:guide id="23" orient="horz" pos="4717">
          <p15:clr>
            <a:srgbClr val="EA4335"/>
          </p15:clr>
        </p15:guide>
        <p15:guide id="24" orient="horz" pos="5115">
          <p15:clr>
            <a:srgbClr val="EA4335"/>
          </p15:clr>
        </p15:guide>
        <p15:guide id="25" orient="horz" pos="5518">
          <p15:clr>
            <a:srgbClr val="EA4335"/>
          </p15:clr>
        </p15:guide>
        <p15:guide id="26" orient="horz" pos="5921">
          <p15:clr>
            <a:srgbClr val="EA4335"/>
          </p15:clr>
        </p15:guide>
        <p15:guide id="27" orient="horz" pos="6319">
          <p15:clr>
            <a:srgbClr val="EA4335"/>
          </p15:clr>
        </p15:guide>
        <p15:guide id="28" orient="horz" pos="6716">
          <p15:clr>
            <a:srgbClr val="EA4335"/>
          </p15:clr>
        </p15:guide>
        <p15:guide id="29" orient="horz" pos="7119">
          <p15:clr>
            <a:srgbClr val="EA4335"/>
          </p15:clr>
        </p15:guide>
        <p15:guide id="30" orient="horz" pos="752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19200" y="177800"/>
            <a:ext cx="21539200" cy="1981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219200" y="2768600"/>
            <a:ext cx="21945600" cy="942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44876" name="Line 12"/>
          <p:cNvSpPr>
            <a:spLocks noChangeShapeType="1"/>
          </p:cNvSpPr>
          <p:nvPr userDrawn="1"/>
        </p:nvSpPr>
        <p:spPr bwMode="auto">
          <a:xfrm>
            <a:off x="812800" y="2133600"/>
            <a:ext cx="22555200" cy="0"/>
          </a:xfrm>
          <a:prstGeom prst="line">
            <a:avLst/>
          </a:prstGeom>
          <a:noFill/>
          <a:ln w="41275">
            <a:solidFill>
              <a:srgbClr val="FF0000"/>
            </a:solidFill>
            <a:round/>
            <a:headEnd/>
            <a:tailEnd/>
          </a:ln>
          <a:effectLst/>
        </p:spPr>
        <p:txBody>
          <a:bodyPr wrap="none" lIns="180000" tIns="93600" rIns="180000" bIns="93600" anchor="ctr"/>
          <a:lstStyle/>
          <a:p>
            <a:pPr>
              <a:defRPr/>
            </a:pPr>
            <a:endParaRPr lang="en-US" sz="2800"/>
          </a:p>
        </p:txBody>
      </p:sp>
      <p:sp>
        <p:nvSpPr>
          <p:cNvPr id="2" name="Slide Number Placeholder 1"/>
          <p:cNvSpPr>
            <a:spLocks noGrp="1"/>
          </p:cNvSpPr>
          <p:nvPr>
            <p:ph type="sldNum" sz="quarter" idx="4"/>
          </p:nvPr>
        </p:nvSpPr>
        <p:spPr>
          <a:xfrm>
            <a:off x="17475200" y="12712701"/>
            <a:ext cx="56896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9E09538B-8050-9642-BAB9-14094EB459F8}" type="slidenum">
              <a:rPr lang="en-US" smtClean="0"/>
              <a:t>‹#›</a:t>
            </a:fld>
            <a:endParaRPr lang="en-US"/>
          </a:p>
        </p:txBody>
      </p:sp>
      <p:pic>
        <p:nvPicPr>
          <p:cNvPr id="3" name="Picture 2"/>
          <p:cNvPicPr>
            <a:picLocks noChangeAspect="1"/>
          </p:cNvPicPr>
          <p:nvPr userDrawn="1"/>
        </p:nvPicPr>
        <p:blipFill>
          <a:blip r:embed="rId14"/>
          <a:stretch>
            <a:fillRect/>
          </a:stretch>
        </p:blipFill>
        <p:spPr>
          <a:xfrm>
            <a:off x="90313" y="12208933"/>
            <a:ext cx="2054579" cy="1540934"/>
          </a:xfrm>
          <a:prstGeom prst="rect">
            <a:avLst/>
          </a:prstGeom>
        </p:spPr>
      </p:pic>
      <p:pic>
        <p:nvPicPr>
          <p:cNvPr id="9" name="Picture 8"/>
          <p:cNvPicPr>
            <a:picLocks noChangeAspect="1"/>
          </p:cNvPicPr>
          <p:nvPr userDrawn="1"/>
        </p:nvPicPr>
        <p:blipFill>
          <a:blip r:embed="rId15"/>
          <a:stretch>
            <a:fillRect/>
          </a:stretch>
        </p:blipFill>
        <p:spPr>
          <a:xfrm>
            <a:off x="0" y="11932652"/>
            <a:ext cx="2302933" cy="1727200"/>
          </a:xfrm>
          <a:prstGeom prst="rect">
            <a:avLst/>
          </a:prstGeom>
        </p:spPr>
      </p:pic>
    </p:spTree>
    <p:extLst>
      <p:ext uri="{BB962C8B-B14F-4D97-AF65-F5344CB8AC3E}">
        <p14:creationId xmlns:p14="http://schemas.microsoft.com/office/powerpoint/2010/main" val="209272963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hdr="0" ftr="0" dt="0"/>
  <p:txStyles>
    <p:titleStyle>
      <a:lvl1pPr algn="ctr" rtl="0" eaLnBrk="0" fontAlgn="base" hangingPunct="0">
        <a:spcBef>
          <a:spcPct val="0"/>
        </a:spcBef>
        <a:spcAft>
          <a:spcPct val="0"/>
        </a:spcAft>
        <a:defRPr sz="5600">
          <a:solidFill>
            <a:schemeClr val="tx2"/>
          </a:solidFill>
          <a:latin typeface="+mj-lt"/>
          <a:ea typeface="+mj-ea"/>
          <a:cs typeface="+mj-cs"/>
        </a:defRPr>
      </a:lvl1pPr>
      <a:lvl2pPr algn="ctr" rtl="0" eaLnBrk="0" fontAlgn="base" hangingPunct="0">
        <a:spcBef>
          <a:spcPct val="0"/>
        </a:spcBef>
        <a:spcAft>
          <a:spcPct val="0"/>
        </a:spcAft>
        <a:defRPr sz="5600">
          <a:solidFill>
            <a:schemeClr val="tx2"/>
          </a:solidFill>
          <a:latin typeface="Arial" pitchFamily="34" charset="0"/>
        </a:defRPr>
      </a:lvl2pPr>
      <a:lvl3pPr algn="ctr" rtl="0" eaLnBrk="0" fontAlgn="base" hangingPunct="0">
        <a:spcBef>
          <a:spcPct val="0"/>
        </a:spcBef>
        <a:spcAft>
          <a:spcPct val="0"/>
        </a:spcAft>
        <a:defRPr sz="5600">
          <a:solidFill>
            <a:schemeClr val="tx2"/>
          </a:solidFill>
          <a:latin typeface="Arial" pitchFamily="34" charset="0"/>
        </a:defRPr>
      </a:lvl3pPr>
      <a:lvl4pPr algn="ctr" rtl="0" eaLnBrk="0" fontAlgn="base" hangingPunct="0">
        <a:spcBef>
          <a:spcPct val="0"/>
        </a:spcBef>
        <a:spcAft>
          <a:spcPct val="0"/>
        </a:spcAft>
        <a:defRPr sz="5600">
          <a:solidFill>
            <a:schemeClr val="tx2"/>
          </a:solidFill>
          <a:latin typeface="Arial" pitchFamily="34" charset="0"/>
        </a:defRPr>
      </a:lvl4pPr>
      <a:lvl5pPr algn="ctr" rtl="0" eaLnBrk="0" fontAlgn="base" hangingPunct="0">
        <a:spcBef>
          <a:spcPct val="0"/>
        </a:spcBef>
        <a:spcAft>
          <a:spcPct val="0"/>
        </a:spcAft>
        <a:defRPr sz="5600">
          <a:solidFill>
            <a:schemeClr val="tx2"/>
          </a:solidFill>
          <a:latin typeface="Arial" pitchFamily="34" charset="0"/>
        </a:defRPr>
      </a:lvl5pPr>
      <a:lvl6pPr marL="914400" algn="ctr" rtl="0" fontAlgn="base">
        <a:spcBef>
          <a:spcPct val="0"/>
        </a:spcBef>
        <a:spcAft>
          <a:spcPct val="0"/>
        </a:spcAft>
        <a:defRPr sz="5600">
          <a:solidFill>
            <a:schemeClr val="tx2"/>
          </a:solidFill>
          <a:latin typeface="Arial" pitchFamily="34" charset="0"/>
        </a:defRPr>
      </a:lvl6pPr>
      <a:lvl7pPr marL="1828800" algn="ctr" rtl="0" fontAlgn="base">
        <a:spcBef>
          <a:spcPct val="0"/>
        </a:spcBef>
        <a:spcAft>
          <a:spcPct val="0"/>
        </a:spcAft>
        <a:defRPr sz="5600">
          <a:solidFill>
            <a:schemeClr val="tx2"/>
          </a:solidFill>
          <a:latin typeface="Arial" pitchFamily="34" charset="0"/>
        </a:defRPr>
      </a:lvl7pPr>
      <a:lvl8pPr marL="2743200" algn="ctr" rtl="0" fontAlgn="base">
        <a:spcBef>
          <a:spcPct val="0"/>
        </a:spcBef>
        <a:spcAft>
          <a:spcPct val="0"/>
        </a:spcAft>
        <a:defRPr sz="5600">
          <a:solidFill>
            <a:schemeClr val="tx2"/>
          </a:solidFill>
          <a:latin typeface="Arial" pitchFamily="34" charset="0"/>
        </a:defRPr>
      </a:lvl8pPr>
      <a:lvl9pPr marL="3657600" algn="ctr" rtl="0" fontAlgn="base">
        <a:spcBef>
          <a:spcPct val="0"/>
        </a:spcBef>
        <a:spcAft>
          <a:spcPct val="0"/>
        </a:spcAft>
        <a:defRPr sz="5600">
          <a:solidFill>
            <a:schemeClr val="tx2"/>
          </a:solidFill>
          <a:latin typeface="Arial" pitchFamily="34" charset="0"/>
        </a:defRPr>
      </a:lvl9pPr>
    </p:titleStyle>
    <p:bodyStyle>
      <a:lvl1pPr marL="685800" indent="-685800" algn="l" rtl="0" eaLnBrk="0" fontAlgn="base" hangingPunct="0">
        <a:spcBef>
          <a:spcPct val="20000"/>
        </a:spcBef>
        <a:spcAft>
          <a:spcPct val="0"/>
        </a:spcAft>
        <a:buChar char="•"/>
        <a:defRPr sz="4400">
          <a:solidFill>
            <a:schemeClr val="tx1"/>
          </a:solidFill>
          <a:latin typeface="+mn-lt"/>
          <a:ea typeface="+mn-ea"/>
          <a:cs typeface="+mn-cs"/>
        </a:defRPr>
      </a:lvl1pPr>
      <a:lvl2pPr marL="1485900" indent="-571500" algn="l" rtl="0" eaLnBrk="0" fontAlgn="base" hangingPunct="0">
        <a:spcBef>
          <a:spcPct val="20000"/>
        </a:spcBef>
        <a:spcAft>
          <a:spcPct val="0"/>
        </a:spcAft>
        <a:buChar char="–"/>
        <a:defRPr sz="4400">
          <a:solidFill>
            <a:schemeClr val="tx1"/>
          </a:solidFill>
          <a:latin typeface="+mn-lt"/>
        </a:defRPr>
      </a:lvl2pPr>
      <a:lvl3pPr marL="2286000" indent="-457200" algn="l" rtl="0" eaLnBrk="0" fontAlgn="base" hangingPunct="0">
        <a:spcBef>
          <a:spcPct val="20000"/>
        </a:spcBef>
        <a:spcAft>
          <a:spcPct val="0"/>
        </a:spcAft>
        <a:buChar char="•"/>
        <a:defRPr sz="4400">
          <a:solidFill>
            <a:schemeClr val="tx1"/>
          </a:solidFill>
          <a:latin typeface="+mn-lt"/>
        </a:defRPr>
      </a:lvl3pPr>
      <a:lvl4pPr marL="3200400" indent="-457200" algn="l" rtl="0" eaLnBrk="0" fontAlgn="base" hangingPunct="0">
        <a:spcBef>
          <a:spcPct val="20000"/>
        </a:spcBef>
        <a:spcAft>
          <a:spcPct val="0"/>
        </a:spcAft>
        <a:buChar char="–"/>
        <a:defRPr sz="4400">
          <a:solidFill>
            <a:schemeClr val="tx1"/>
          </a:solidFill>
          <a:latin typeface="+mn-lt"/>
        </a:defRPr>
      </a:lvl4pPr>
      <a:lvl5pPr marL="4114800" indent="-457200" algn="l" rtl="0" eaLnBrk="0" fontAlgn="base" hangingPunct="0">
        <a:spcBef>
          <a:spcPct val="20000"/>
        </a:spcBef>
        <a:spcAft>
          <a:spcPct val="0"/>
        </a:spcAft>
        <a:buChar char="»"/>
        <a:defRPr sz="4400">
          <a:solidFill>
            <a:schemeClr val="tx1"/>
          </a:solidFill>
          <a:latin typeface="+mn-lt"/>
        </a:defRPr>
      </a:lvl5pPr>
      <a:lvl6pPr marL="5029200" indent="-457200" algn="l" rtl="0" fontAlgn="base">
        <a:spcBef>
          <a:spcPct val="20000"/>
        </a:spcBef>
        <a:spcAft>
          <a:spcPct val="0"/>
        </a:spcAft>
        <a:buChar char="»"/>
        <a:defRPr sz="4400">
          <a:solidFill>
            <a:schemeClr val="tx1"/>
          </a:solidFill>
          <a:latin typeface="+mn-lt"/>
        </a:defRPr>
      </a:lvl6pPr>
      <a:lvl7pPr marL="5943600" indent="-457200" algn="l" rtl="0" fontAlgn="base">
        <a:spcBef>
          <a:spcPct val="20000"/>
        </a:spcBef>
        <a:spcAft>
          <a:spcPct val="0"/>
        </a:spcAft>
        <a:buChar char="»"/>
        <a:defRPr sz="4400">
          <a:solidFill>
            <a:schemeClr val="tx1"/>
          </a:solidFill>
          <a:latin typeface="+mn-lt"/>
        </a:defRPr>
      </a:lvl7pPr>
      <a:lvl8pPr marL="6858000" indent="-457200" algn="l" rtl="0" fontAlgn="base">
        <a:spcBef>
          <a:spcPct val="20000"/>
        </a:spcBef>
        <a:spcAft>
          <a:spcPct val="0"/>
        </a:spcAft>
        <a:buChar char="»"/>
        <a:defRPr sz="4400">
          <a:solidFill>
            <a:schemeClr val="tx1"/>
          </a:solidFill>
          <a:latin typeface="+mn-lt"/>
        </a:defRPr>
      </a:lvl8pPr>
      <a:lvl9pPr marL="7772400" indent="-457200" algn="l" rtl="0" fontAlgn="base">
        <a:spcBef>
          <a:spcPct val="20000"/>
        </a:spcBef>
        <a:spcAft>
          <a:spcPct val="0"/>
        </a:spcAft>
        <a:buChar char="»"/>
        <a:defRPr sz="4400">
          <a:solidFill>
            <a:schemeClr val="tx1"/>
          </a:solidFill>
          <a:latin typeface="+mn-lt"/>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10.svg"/><Relationship Id="rId3" Type="http://schemas.openxmlformats.org/officeDocument/2006/relationships/tags" Target="../tags/tag7.xml"/><Relationship Id="rId7" Type="http://schemas.openxmlformats.org/officeDocument/2006/relationships/image" Target="../media/image12.svg"/><Relationship Id="rId12" Type="http://schemas.openxmlformats.org/officeDocument/2006/relationships/image" Target="../media/image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1.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12.xml"/><Relationship Id="rId10" Type="http://schemas.openxmlformats.org/officeDocument/2006/relationships/image" Target="../media/image8.svg"/><Relationship Id="rId4" Type="http://schemas.openxmlformats.org/officeDocument/2006/relationships/slideLayout" Target="../slideLayouts/slideLayout40.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0.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10.sv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2.svg"/><Relationship Id="rId11" Type="http://schemas.openxmlformats.org/officeDocument/2006/relationships/image" Target="../media/image9.png"/><Relationship Id="rId5" Type="http://schemas.openxmlformats.org/officeDocument/2006/relationships/image" Target="../media/image21.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0.xml"/><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3.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10.sv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6.sv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0.xml"/><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6.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10.sv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2.svg"/><Relationship Id="rId11" Type="http://schemas.openxmlformats.org/officeDocument/2006/relationships/image" Target="../media/image9.png"/><Relationship Id="rId5" Type="http://schemas.openxmlformats.org/officeDocument/2006/relationships/image" Target="../media/image21.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0.xml"/><Relationship Id="rId9"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10.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sv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0.xml"/><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
          <p:cNvSpPr txBox="1">
            <a:spLocks noGrp="1"/>
          </p:cNvSpPr>
          <p:nvPr>
            <p:ph type="title"/>
          </p:nvPr>
        </p:nvSpPr>
        <p:spPr>
          <a:xfrm>
            <a:off x="1080374" y="-1499616"/>
            <a:ext cx="18430800" cy="72978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Clr>
                <a:schemeClr val="dk1"/>
              </a:buClr>
              <a:buSzPts val="1100"/>
              <a:buFont typeface="Arial"/>
              <a:buNone/>
            </a:pPr>
            <a:r>
              <a:rPr lang="en-US" dirty="0" err="1"/>
              <a:t>GenAI</a:t>
            </a:r>
            <a:r>
              <a:rPr lang="en-US" dirty="0"/>
              <a:t>-powered Software Engineering</a:t>
            </a:r>
            <a:endParaRPr dirty="0"/>
          </a:p>
        </p:txBody>
      </p:sp>
      <p:sp>
        <p:nvSpPr>
          <p:cNvPr id="477" name="Google Shape;477;p1"/>
          <p:cNvSpPr txBox="1">
            <a:spLocks noGrp="1"/>
          </p:cNvSpPr>
          <p:nvPr>
            <p:ph type="body" idx="2"/>
          </p:nvPr>
        </p:nvSpPr>
        <p:spPr>
          <a:xfrm>
            <a:off x="1097275" y="10661900"/>
            <a:ext cx="14651100" cy="1280400"/>
          </a:xfrm>
          <a:prstGeom prst="rect">
            <a:avLst/>
          </a:prstGeom>
          <a:noFill/>
          <a:ln>
            <a:noFill/>
          </a:ln>
        </p:spPr>
        <p:txBody>
          <a:bodyPr spcFirstLastPara="1" wrap="square" lIns="0" tIns="195025" rIns="0" bIns="0" anchor="t" anchorCtr="0">
            <a:noAutofit/>
          </a:bodyPr>
          <a:lstStyle/>
          <a:p>
            <a:pPr marL="0" lvl="0" indent="0" algn="l" rtl="0">
              <a:lnSpc>
                <a:spcPct val="100000"/>
              </a:lnSpc>
              <a:spcBef>
                <a:spcPts val="0"/>
              </a:spcBef>
              <a:spcAft>
                <a:spcPts val="0"/>
              </a:spcAft>
              <a:buSzPts val="3700"/>
              <a:buNone/>
            </a:pPr>
            <a:r>
              <a:rPr lang="en-US" dirty="0"/>
              <a:t>Danny Dig</a:t>
            </a:r>
            <a:endParaRPr dirty="0">
              <a:latin typeface="Inter"/>
              <a:ea typeface="Inter"/>
              <a:cs typeface="Inter"/>
              <a:sym typeface="Inter"/>
            </a:endParaRPr>
          </a:p>
        </p:txBody>
      </p:sp>
      <p:sp>
        <p:nvSpPr>
          <p:cNvPr id="2" name="Title 1">
            <a:extLst>
              <a:ext uri="{FF2B5EF4-FFF2-40B4-BE49-F238E27FC236}">
                <a16:creationId xmlns:a16="http://schemas.microsoft.com/office/drawing/2014/main" id="{4774ABF3-694F-F2DC-1285-0B2C486E0CBD}"/>
              </a:ext>
            </a:extLst>
          </p:cNvPr>
          <p:cNvSpPr txBox="1">
            <a:spLocks/>
          </p:cNvSpPr>
          <p:nvPr/>
        </p:nvSpPr>
        <p:spPr>
          <a:xfrm>
            <a:off x="8301775" y="7634120"/>
            <a:ext cx="22452600" cy="2827500"/>
          </a:xfrm>
          <a:prstGeom prst="rect">
            <a:avLst/>
          </a:prstGeom>
          <a:noFill/>
          <a:ln>
            <a:noFill/>
          </a:ln>
        </p:spPr>
        <p:txBody>
          <a:bodyPr spcFirstLastPara="1" wrap="square" lIns="0" tIns="243750" rIns="0" bIns="24375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2800"/>
              <a:buFont typeface="Inter"/>
              <a:buNone/>
              <a:defRPr sz="12800" b="1" i="0" u="none" strike="noStrike" cap="none">
                <a:solidFill>
                  <a:schemeClr val="lt1"/>
                </a:solidFill>
                <a:latin typeface="Inter"/>
                <a:ea typeface="Inter"/>
                <a:cs typeface="Inter"/>
                <a:sym typeface="Inter"/>
              </a:defRPr>
            </a:lvl1pPr>
            <a:lvl2pPr marR="0" lvl="1"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2pPr>
            <a:lvl3pPr marR="0" lvl="2"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3pPr>
            <a:lvl4pPr marR="0" lvl="3"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4pPr>
            <a:lvl5pPr marR="0" lvl="4"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5pPr>
            <a:lvl6pPr marR="0" lvl="5"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6pPr>
            <a:lvl7pPr marR="0" lvl="6"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7pPr>
            <a:lvl8pPr marR="0" lvl="7"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8pPr>
            <a:lvl9pPr marR="0" lvl="8"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9pPr>
          </a:lstStyle>
          <a:p>
            <a:r>
              <a:rPr lang="en-US" altLang="en-US" sz="6800" dirty="0"/>
              <a:t>CSCI 7000-011</a:t>
            </a:r>
          </a:p>
          <a:p>
            <a:r>
              <a:rPr lang="en-US" altLang="en-US" sz="6800" dirty="0"/>
              <a:t>Tue/Thu @2pm</a:t>
            </a:r>
          </a:p>
        </p:txBody>
      </p:sp>
      <p:pic>
        <p:nvPicPr>
          <p:cNvPr id="3" name="Picture 2">
            <a:extLst>
              <a:ext uri="{FF2B5EF4-FFF2-40B4-BE49-F238E27FC236}">
                <a16:creationId xmlns:a16="http://schemas.microsoft.com/office/drawing/2014/main" id="{A45A87E2-55BA-E4E1-18AE-8126F969AC25}"/>
              </a:ext>
            </a:extLst>
          </p:cNvPr>
          <p:cNvPicPr>
            <a:picLocks noChangeAspect="1"/>
          </p:cNvPicPr>
          <p:nvPr/>
        </p:nvPicPr>
        <p:blipFill>
          <a:blip r:embed="rId3"/>
          <a:stretch>
            <a:fillRect/>
          </a:stretch>
        </p:blipFill>
        <p:spPr>
          <a:xfrm>
            <a:off x="1080374" y="11613116"/>
            <a:ext cx="3441701" cy="17646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5. Agents, Collaboration &amp; Human-in-the-Loop</a:t>
            </a:r>
          </a:p>
        </p:txBody>
      </p:sp>
      <p:sp>
        <p:nvSpPr>
          <p:cNvPr id="3" name="Content Placeholder 2"/>
          <p:cNvSpPr>
            <a:spLocks noGrp="1"/>
          </p:cNvSpPr>
          <p:nvPr>
            <p:ph idx="1"/>
          </p:nvPr>
        </p:nvSpPr>
        <p:spPr/>
        <p:txBody>
          <a:bodyPr/>
          <a:lstStyle/>
          <a:p>
            <a:pPr marL="0" indent="0">
              <a:buNone/>
              <a:defRPr sz="2400"/>
            </a:pPr>
            <a:r>
              <a:rPr sz="3600" dirty="0"/>
              <a:t>SWE agents and in-IDE assistants support multi-step, interactive development workflows.</a:t>
            </a:r>
          </a:p>
          <a:p>
            <a:pPr marL="0" indent="0">
              <a:buNone/>
              <a:defRPr sz="2400"/>
            </a:pPr>
            <a:endParaRPr lang="en-US" sz="3600" dirty="0"/>
          </a:p>
          <a:p>
            <a:pPr marL="0" indent="0">
              <a:buNone/>
              <a:defRPr sz="2400"/>
            </a:pPr>
            <a:r>
              <a:rPr lang="en-US" sz="3600" b="1" dirty="0">
                <a:solidFill>
                  <a:srgbClr val="CB1F62"/>
                </a:solidFill>
              </a:rPr>
              <a:t>KEY Idea: </a:t>
            </a:r>
            <a:r>
              <a:rPr sz="3600" dirty="0"/>
              <a:t>Empirical studies show higher success when developers iterate and collaborate with agents.</a:t>
            </a:r>
          </a:p>
          <a:p>
            <a:pPr marL="0" indent="0">
              <a:buNone/>
              <a:defRPr sz="2400"/>
            </a:pPr>
            <a:endParaRPr lang="en-US" sz="3600" dirty="0"/>
          </a:p>
          <a:p>
            <a:pPr marL="0" indent="0">
              <a:buNone/>
              <a:defRPr sz="2400"/>
            </a:pPr>
            <a:r>
              <a:rPr sz="3600" dirty="0"/>
              <a:t>Multi-agent frameworks coordinate roles (planner, critic, executor) and negotiate with humans.</a:t>
            </a:r>
          </a:p>
          <a:p>
            <a:pPr marL="0" indent="0">
              <a:buNone/>
              <a:defRPr sz="2400"/>
            </a:pPr>
            <a:endParaRPr lang="en-US" sz="3600" dirty="0"/>
          </a:p>
          <a:p>
            <a:pPr marL="0" indent="0">
              <a:buNone/>
              <a:defRPr sz="2400"/>
            </a:pPr>
            <a:r>
              <a:rPr sz="3600" dirty="0"/>
              <a:t>Design goal: agents that challenge, explain, and co-create rather than act as sycophantic oracles.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6. Beyond Coding: Documentation &amp; Estimation</a:t>
            </a:r>
          </a:p>
        </p:txBody>
      </p:sp>
      <p:sp>
        <p:nvSpPr>
          <p:cNvPr id="3" name="Content Placeholder 2"/>
          <p:cNvSpPr>
            <a:spLocks noGrp="1"/>
          </p:cNvSpPr>
          <p:nvPr>
            <p:ph idx="1"/>
          </p:nvPr>
        </p:nvSpPr>
        <p:spPr/>
        <p:txBody>
          <a:bodyPr/>
          <a:lstStyle/>
          <a:p>
            <a:pPr marL="0" indent="0">
              <a:buNone/>
              <a:defRPr sz="2400"/>
            </a:pPr>
            <a:r>
              <a:rPr lang="en-US" sz="3600" dirty="0"/>
              <a:t>L</a:t>
            </a:r>
            <a:r>
              <a:rPr sz="3600" dirty="0"/>
              <a:t>LMs update API documentation based on code changes, improving similarity to human edits.</a:t>
            </a:r>
          </a:p>
          <a:p>
            <a:pPr marL="0" indent="0">
              <a:buNone/>
              <a:defRPr sz="2400"/>
            </a:pPr>
            <a:endParaRPr lang="en-US" sz="3600" dirty="0"/>
          </a:p>
          <a:p>
            <a:pPr marL="0" indent="0">
              <a:buNone/>
              <a:defRPr sz="2400"/>
            </a:pPr>
            <a:r>
              <a:rPr sz="3600" dirty="0"/>
              <a:t>Multi-agent LLM frameworks support agile effort estimation and consensus-building in teams.</a:t>
            </a:r>
          </a:p>
          <a:p>
            <a:pPr marL="0" indent="0">
              <a:buNone/>
              <a:defRPr sz="2400"/>
            </a:pPr>
            <a:endParaRPr lang="en-US" sz="3600" dirty="0"/>
          </a:p>
          <a:p>
            <a:pPr marL="0" indent="0">
              <a:buNone/>
              <a:defRPr sz="2400"/>
            </a:pPr>
            <a:r>
              <a:rPr sz="3600" dirty="0"/>
              <a:t>Surveys reveal where developers already delegate work (tests, docs) to AI assistants.</a:t>
            </a:r>
          </a:p>
          <a:p>
            <a:pPr marL="0" indent="0">
              <a:buNone/>
              <a:defRPr sz="2400"/>
            </a:pPr>
            <a:endParaRPr lang="en-US" sz="3600" dirty="0"/>
          </a:p>
          <a:p>
            <a:pPr marL="0" indent="0">
              <a:buNone/>
              <a:defRPr sz="2400"/>
            </a:pPr>
            <a:r>
              <a:rPr sz="3600" dirty="0"/>
              <a:t>Non-coding tasks become a major frontier for LLM support in the SE lifecycle.</a:t>
            </a:r>
            <a:endParaRPr lang="en-US" sz="3600" dirty="0"/>
          </a:p>
          <a:p>
            <a:pPr marL="0" indent="0">
              <a:buNone/>
              <a:defRPr sz="2400"/>
            </a:pPr>
            <a:endParaRPr lang="en-US" sz="3600" dirty="0"/>
          </a:p>
          <a:p>
            <a:pPr marL="0" indent="0">
              <a:buNone/>
              <a:defRPr sz="2400"/>
            </a:pPr>
            <a:r>
              <a:rPr lang="en-US" sz="3600" b="1" dirty="0">
                <a:solidFill>
                  <a:srgbClr val="CB1F62"/>
                </a:solidFill>
              </a:rPr>
              <a:t>KEY Idea:  </a:t>
            </a:r>
            <a:r>
              <a:rPr lang="en-US" sz="3600" dirty="0"/>
              <a:t>LLMs aren’t just for code generation—they’re being pushed into </a:t>
            </a:r>
            <a:r>
              <a:rPr lang="en-US" sz="3600" b="1" dirty="0"/>
              <a:t>documentation, planning, estimation, and analytics</a:t>
            </a:r>
            <a:r>
              <a:rPr lang="en-US" sz="3600" dirty="0"/>
              <a:t>.</a:t>
            </a:r>
          </a:p>
          <a:p>
            <a:pPr marL="0" indent="0">
              <a:buNone/>
              <a:defRPr sz="2400"/>
            </a:pPr>
            <a:endParaRPr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7. Reliability, Safety &amp; Security</a:t>
            </a:r>
          </a:p>
        </p:txBody>
      </p:sp>
      <p:sp>
        <p:nvSpPr>
          <p:cNvPr id="3" name="Content Placeholder 2"/>
          <p:cNvSpPr>
            <a:spLocks noGrp="1"/>
          </p:cNvSpPr>
          <p:nvPr>
            <p:ph idx="1"/>
          </p:nvPr>
        </p:nvSpPr>
        <p:spPr/>
        <p:txBody>
          <a:bodyPr/>
          <a:lstStyle/>
          <a:p>
            <a:pPr marL="0" indent="0">
              <a:buNone/>
              <a:defRPr sz="2400"/>
            </a:pPr>
            <a:r>
              <a:rPr sz="3600" dirty="0"/>
              <a:t>Hallucinations in refactoring suggestions are filtered via static analysis and self-consistency checks.</a:t>
            </a:r>
          </a:p>
          <a:p>
            <a:pPr marL="0" indent="0">
              <a:buNone/>
              <a:defRPr sz="2400"/>
            </a:pPr>
            <a:r>
              <a:rPr lang="en-US" sz="3600" dirty="0"/>
              <a:t>- applying</a:t>
            </a:r>
            <a:r>
              <a:rPr sz="3600" dirty="0"/>
              <a:t> LLM-suggested changes using trusted engines to avoid unsafe edits.</a:t>
            </a:r>
          </a:p>
          <a:p>
            <a:pPr marL="0" indent="0">
              <a:buNone/>
              <a:defRPr sz="2400"/>
            </a:pPr>
            <a:endParaRPr lang="en-US" sz="3600" dirty="0"/>
          </a:p>
          <a:p>
            <a:pPr marL="0" indent="0">
              <a:buNone/>
              <a:defRPr sz="2400"/>
            </a:pPr>
            <a:r>
              <a:rPr sz="3600" dirty="0"/>
              <a:t>Backdoor-attack study shows Code LLMs are vulnerable even at extremely low poisoning rates.</a:t>
            </a:r>
          </a:p>
          <a:p>
            <a:pPr marL="0" indent="0">
              <a:buNone/>
              <a:defRPr sz="2400"/>
            </a:pPr>
            <a:endParaRPr lang="en-US" sz="3600" dirty="0"/>
          </a:p>
          <a:p>
            <a:pPr marL="0" indent="0">
              <a:buNone/>
              <a:defRPr sz="2400"/>
            </a:pPr>
            <a:r>
              <a:rPr lang="en-US" sz="3600" b="1" dirty="0">
                <a:solidFill>
                  <a:srgbClr val="CB1F62"/>
                </a:solidFill>
              </a:rPr>
              <a:t>KEY Idea: </a:t>
            </a:r>
            <a:r>
              <a:rPr sz="3600" dirty="0"/>
              <a:t>Trust, policies,</a:t>
            </a:r>
            <a:r>
              <a:rPr lang="en-US" sz="3600" dirty="0"/>
              <a:t> </a:t>
            </a:r>
            <a:r>
              <a:rPr sz="3600" dirty="0"/>
              <a:t>defensive techniques are critical for safe deployment of LLM-based tooling.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E2916B-AD96-4C69-CB23-EFEE153C9B0D}"/>
              </a:ext>
            </a:extLst>
          </p:cNvPr>
          <p:cNvSpPr/>
          <p:nvPr>
            <p:custDataLst>
              <p:tags r:id="rId2"/>
            </p:custDataLst>
          </p:nvPr>
        </p:nvSpPr>
        <p:spPr>
          <a:xfrm>
            <a:off x="889386" y="3485407"/>
            <a:ext cx="4743393" cy="4743391"/>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9B6C489-3B7D-8F67-3E8F-F96F00252329}"/>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Rank the topics you found most interesting/useful/valuable.</a:t>
            </a:r>
            <a:endParaRPr lang="en-US" sz="4000" b="1" dirty="0">
              <a:solidFill>
                <a:srgbClr val="000000"/>
              </a:solidFill>
            </a:endParaRPr>
          </a:p>
        </p:txBody>
      </p:sp>
      <p:sp>
        <p:nvSpPr>
          <p:cNvPr id="4" name="Rectangle 3">
            <a:extLst>
              <a:ext uri="{FF2B5EF4-FFF2-40B4-BE49-F238E27FC236}">
                <a16:creationId xmlns:a16="http://schemas.microsoft.com/office/drawing/2014/main" id="{BB335174-0E1C-A3D5-8B80-DB735206C64F}"/>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8">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DC6337D4-201E-3AA6-CF60-1743A9831872}"/>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4446E790-1D79-83CA-12AB-597D6F14314F}"/>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2577E638-4A7B-5121-D2A6-6D0A5C8AB8AB}"/>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167343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3"/>
                                        </p:tgtEl>
                                      </p:cBhvr>
                                    </p:animEffect>
                                    <p:animScale>
                                      <p:cBhvr>
                                        <p:cTn id="7" dur="2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0E0DA-A460-9349-9C76-35A17371B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F9A633-0440-20B3-4E4F-97350E4AC0E2}"/>
              </a:ext>
            </a:extLst>
          </p:cNvPr>
          <p:cNvSpPr>
            <a:spLocks noGrp="1"/>
          </p:cNvSpPr>
          <p:nvPr>
            <p:ph type="title"/>
          </p:nvPr>
        </p:nvSpPr>
        <p:spPr/>
        <p:txBody>
          <a:bodyPr/>
          <a:lstStyle/>
          <a:p>
            <a:r>
              <a:rPr lang="en-US" dirty="0"/>
              <a:t>Invited Speakers: Thought leaders from Industry &amp; Academia</a:t>
            </a:r>
            <a:endParaRPr dirty="0"/>
          </a:p>
        </p:txBody>
      </p:sp>
      <p:sp>
        <p:nvSpPr>
          <p:cNvPr id="3" name="Content Placeholder 2">
            <a:extLst>
              <a:ext uri="{FF2B5EF4-FFF2-40B4-BE49-F238E27FC236}">
                <a16:creationId xmlns:a16="http://schemas.microsoft.com/office/drawing/2014/main" id="{24569EB3-52E1-DABE-CFB9-526210131E5E}"/>
              </a:ext>
            </a:extLst>
          </p:cNvPr>
          <p:cNvSpPr>
            <a:spLocks noGrp="1"/>
          </p:cNvSpPr>
          <p:nvPr>
            <p:ph idx="1"/>
          </p:nvPr>
        </p:nvSpPr>
        <p:spPr>
          <a:xfrm>
            <a:off x="3523944" y="4364733"/>
            <a:ext cx="22452600" cy="6974100"/>
          </a:xfrm>
        </p:spPr>
        <p:txBody>
          <a:bodyPr/>
          <a:lstStyle/>
          <a:p>
            <a:pPr marL="0" indent="0">
              <a:buNone/>
              <a:defRPr sz="2400"/>
            </a:pPr>
            <a:r>
              <a:rPr lang="en-US" sz="3600" dirty="0"/>
              <a:t>Code, Critique, Cure: Advancing LLM Reasoning for AI-Augmented Software Maintenance</a:t>
            </a:r>
          </a:p>
          <a:p>
            <a:pPr marL="0" indent="0">
              <a:buNone/>
              <a:defRPr sz="2400"/>
            </a:pPr>
            <a:endParaRPr lang="en-US" sz="3600" dirty="0"/>
          </a:p>
          <a:p>
            <a:pPr marL="0" indent="0">
              <a:buNone/>
              <a:defRPr sz="2400"/>
            </a:pPr>
            <a:endParaRPr lang="en-US" sz="3600" dirty="0"/>
          </a:p>
          <a:p>
            <a:pPr marL="0" indent="0">
              <a:buNone/>
              <a:defRPr sz="2400"/>
            </a:pPr>
            <a:endParaRPr lang="en-US" sz="3600" dirty="0"/>
          </a:p>
          <a:p>
            <a:pPr marL="0" indent="0">
              <a:buNone/>
              <a:defRPr sz="2400"/>
            </a:pPr>
            <a:r>
              <a:rPr lang="en-US" sz="3600" dirty="0"/>
              <a:t>From Tools to Teammates: Generative AI as Collaborative Partners in Industrial Workflows</a:t>
            </a:r>
          </a:p>
          <a:p>
            <a:pPr marL="0" indent="0">
              <a:buNone/>
              <a:defRPr sz="2400"/>
            </a:pPr>
            <a:endParaRPr lang="en-US" sz="3600" dirty="0"/>
          </a:p>
          <a:p>
            <a:pPr marL="0" indent="0">
              <a:buNone/>
              <a:defRPr sz="2400"/>
            </a:pPr>
            <a:endParaRPr lang="en-US" sz="3600" dirty="0"/>
          </a:p>
          <a:p>
            <a:pPr marL="0" indent="0">
              <a:buNone/>
              <a:defRPr sz="2400"/>
            </a:pPr>
            <a:endParaRPr lang="en-US" sz="3600" dirty="0"/>
          </a:p>
          <a:p>
            <a:pPr marL="0" indent="0">
              <a:buNone/>
              <a:defRPr sz="2400"/>
            </a:pPr>
            <a:r>
              <a:rPr lang="en-US" sz="3600" dirty="0"/>
              <a:t>The Landscape of AI-assisted Automated Software Engineering </a:t>
            </a:r>
          </a:p>
          <a:p>
            <a:pPr marL="0" indent="0">
              <a:buNone/>
              <a:defRPr sz="2400"/>
            </a:pPr>
            <a:endParaRPr lang="en-US" sz="3600" dirty="0"/>
          </a:p>
          <a:p>
            <a:pPr marL="0" indent="0">
              <a:buNone/>
              <a:defRPr sz="2400"/>
            </a:pPr>
            <a:endParaRPr lang="en-US" sz="3600" dirty="0"/>
          </a:p>
          <a:p>
            <a:pPr marL="0" indent="0">
              <a:buNone/>
              <a:defRPr sz="2400"/>
            </a:pPr>
            <a:endParaRPr lang="en-US" sz="3600" dirty="0"/>
          </a:p>
          <a:p>
            <a:pPr marL="0" indent="0">
              <a:buNone/>
              <a:defRPr sz="2400"/>
            </a:pPr>
            <a:r>
              <a:rPr lang="en-US" sz="3600" dirty="0"/>
              <a:t>Advancing LLM Intelligence: Uniting Internal Reasoning and External Tool Interactions</a:t>
            </a:r>
          </a:p>
        </p:txBody>
      </p:sp>
      <p:pic>
        <p:nvPicPr>
          <p:cNvPr id="4" name="Picture 3">
            <a:extLst>
              <a:ext uri="{FF2B5EF4-FFF2-40B4-BE49-F238E27FC236}">
                <a16:creationId xmlns:a16="http://schemas.microsoft.com/office/drawing/2014/main" id="{EB53EEF2-ADFA-636D-C0AB-B2B51C8F94E4}"/>
              </a:ext>
            </a:extLst>
          </p:cNvPr>
          <p:cNvPicPr>
            <a:picLocks noChangeAspect="1"/>
          </p:cNvPicPr>
          <p:nvPr/>
        </p:nvPicPr>
        <p:blipFill>
          <a:blip r:embed="rId3"/>
          <a:stretch>
            <a:fillRect/>
          </a:stretch>
        </p:blipFill>
        <p:spPr>
          <a:xfrm>
            <a:off x="1824348" y="4364733"/>
            <a:ext cx="1413211" cy="1904499"/>
          </a:xfrm>
          <a:prstGeom prst="rect">
            <a:avLst/>
          </a:prstGeom>
        </p:spPr>
      </p:pic>
      <p:pic>
        <p:nvPicPr>
          <p:cNvPr id="5" name="Picture 4">
            <a:extLst>
              <a:ext uri="{FF2B5EF4-FFF2-40B4-BE49-F238E27FC236}">
                <a16:creationId xmlns:a16="http://schemas.microsoft.com/office/drawing/2014/main" id="{0AF2E8D2-EB4D-54CA-2A40-D90DC22A1C8E}"/>
              </a:ext>
            </a:extLst>
          </p:cNvPr>
          <p:cNvPicPr>
            <a:picLocks noChangeAspect="1"/>
          </p:cNvPicPr>
          <p:nvPr/>
        </p:nvPicPr>
        <p:blipFill>
          <a:blip r:embed="rId4"/>
          <a:stretch>
            <a:fillRect/>
          </a:stretch>
        </p:blipFill>
        <p:spPr>
          <a:xfrm>
            <a:off x="3523944" y="5074275"/>
            <a:ext cx="1681102" cy="1226555"/>
          </a:xfrm>
          <a:prstGeom prst="rect">
            <a:avLst/>
          </a:prstGeom>
        </p:spPr>
      </p:pic>
      <p:pic>
        <p:nvPicPr>
          <p:cNvPr id="6" name="Picture 5">
            <a:extLst>
              <a:ext uri="{FF2B5EF4-FFF2-40B4-BE49-F238E27FC236}">
                <a16:creationId xmlns:a16="http://schemas.microsoft.com/office/drawing/2014/main" id="{4037F8F2-D7FA-7DAD-35A4-E36F41CE445D}"/>
              </a:ext>
            </a:extLst>
          </p:cNvPr>
          <p:cNvPicPr>
            <a:picLocks noChangeAspect="1"/>
          </p:cNvPicPr>
          <p:nvPr/>
        </p:nvPicPr>
        <p:blipFill>
          <a:blip r:embed="rId5"/>
          <a:stretch>
            <a:fillRect/>
          </a:stretch>
        </p:blipFill>
        <p:spPr>
          <a:xfrm>
            <a:off x="26890" y="7156228"/>
            <a:ext cx="3497054" cy="1904499"/>
          </a:xfrm>
          <a:prstGeom prst="rect">
            <a:avLst/>
          </a:prstGeom>
        </p:spPr>
      </p:pic>
      <p:pic>
        <p:nvPicPr>
          <p:cNvPr id="7" name="Picture 6">
            <a:extLst>
              <a:ext uri="{FF2B5EF4-FFF2-40B4-BE49-F238E27FC236}">
                <a16:creationId xmlns:a16="http://schemas.microsoft.com/office/drawing/2014/main" id="{582E22DC-75A5-5ACF-C64B-90170EEFF7A9}"/>
              </a:ext>
            </a:extLst>
          </p:cNvPr>
          <p:cNvPicPr>
            <a:picLocks noChangeAspect="1"/>
          </p:cNvPicPr>
          <p:nvPr/>
        </p:nvPicPr>
        <p:blipFill>
          <a:blip r:embed="rId6"/>
          <a:stretch>
            <a:fillRect/>
          </a:stretch>
        </p:blipFill>
        <p:spPr>
          <a:xfrm>
            <a:off x="1556989" y="9164291"/>
            <a:ext cx="1676595" cy="2238931"/>
          </a:xfrm>
          <a:prstGeom prst="rect">
            <a:avLst/>
          </a:prstGeom>
        </p:spPr>
      </p:pic>
      <p:pic>
        <p:nvPicPr>
          <p:cNvPr id="8" name="Picture 7">
            <a:extLst>
              <a:ext uri="{FF2B5EF4-FFF2-40B4-BE49-F238E27FC236}">
                <a16:creationId xmlns:a16="http://schemas.microsoft.com/office/drawing/2014/main" id="{B62E5EF8-E778-158D-91C4-08C458CC02DB}"/>
              </a:ext>
            </a:extLst>
          </p:cNvPr>
          <p:cNvPicPr>
            <a:picLocks noChangeAspect="1"/>
          </p:cNvPicPr>
          <p:nvPr/>
        </p:nvPicPr>
        <p:blipFill>
          <a:blip r:embed="rId7"/>
          <a:stretch>
            <a:fillRect/>
          </a:stretch>
        </p:blipFill>
        <p:spPr>
          <a:xfrm>
            <a:off x="3519969" y="10323815"/>
            <a:ext cx="1295400" cy="711200"/>
          </a:xfrm>
          <a:prstGeom prst="rect">
            <a:avLst/>
          </a:prstGeom>
        </p:spPr>
      </p:pic>
      <p:pic>
        <p:nvPicPr>
          <p:cNvPr id="9" name="Picture 8">
            <a:extLst>
              <a:ext uri="{FF2B5EF4-FFF2-40B4-BE49-F238E27FC236}">
                <a16:creationId xmlns:a16="http://schemas.microsoft.com/office/drawing/2014/main" id="{0A7AC3B6-B260-46E9-165F-517EE1A7A825}"/>
              </a:ext>
            </a:extLst>
          </p:cNvPr>
          <p:cNvPicPr>
            <a:picLocks noChangeAspect="1"/>
          </p:cNvPicPr>
          <p:nvPr/>
        </p:nvPicPr>
        <p:blipFill>
          <a:blip r:embed="rId8"/>
          <a:stretch>
            <a:fillRect/>
          </a:stretch>
        </p:blipFill>
        <p:spPr>
          <a:xfrm>
            <a:off x="1300246" y="11727860"/>
            <a:ext cx="2190079" cy="2091749"/>
          </a:xfrm>
          <a:prstGeom prst="rect">
            <a:avLst/>
          </a:prstGeom>
        </p:spPr>
      </p:pic>
      <p:pic>
        <p:nvPicPr>
          <p:cNvPr id="1026" name="Picture 2" descr="Intel Logo PNG Vectors Free Download">
            <a:extLst>
              <a:ext uri="{FF2B5EF4-FFF2-40B4-BE49-F238E27FC236}">
                <a16:creationId xmlns:a16="http://schemas.microsoft.com/office/drawing/2014/main" id="{5475EFB8-FA1B-DFF9-2388-F838FFF87B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6684" y="7851783"/>
            <a:ext cx="1101969" cy="1101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C Logo, symbol, meaning, history, PNG, brand">
            <a:extLst>
              <a:ext uri="{FF2B5EF4-FFF2-40B4-BE49-F238E27FC236}">
                <a16:creationId xmlns:a16="http://schemas.microsoft.com/office/drawing/2014/main" id="{9C3DE3AD-147A-21F5-AF28-F1E8AE0956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6684" y="12943302"/>
            <a:ext cx="1373685" cy="77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954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28CBD-6832-9E06-A591-BB8FF51AD9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C8FD0-A232-B80E-C8D2-5A6E2B7EB9B5}"/>
              </a:ext>
            </a:extLst>
          </p:cNvPr>
          <p:cNvSpPr>
            <a:spLocks noGrp="1"/>
          </p:cNvSpPr>
          <p:nvPr>
            <p:ph type="title"/>
          </p:nvPr>
        </p:nvSpPr>
        <p:spPr/>
        <p:txBody>
          <a:bodyPr/>
          <a:lstStyle/>
          <a:p>
            <a:r>
              <a:rPr lang="en-US" dirty="0"/>
              <a:t>Your growth through research papers</a:t>
            </a:r>
            <a:endParaRPr dirty="0"/>
          </a:p>
        </p:txBody>
      </p:sp>
      <p:sp>
        <p:nvSpPr>
          <p:cNvPr id="3" name="Content Placeholder 2">
            <a:extLst>
              <a:ext uri="{FF2B5EF4-FFF2-40B4-BE49-F238E27FC236}">
                <a16:creationId xmlns:a16="http://schemas.microsoft.com/office/drawing/2014/main" id="{44B126CE-13E8-93D7-35F0-BA038B54F240}"/>
              </a:ext>
            </a:extLst>
          </p:cNvPr>
          <p:cNvSpPr>
            <a:spLocks noGrp="1"/>
          </p:cNvSpPr>
          <p:nvPr>
            <p:ph idx="1"/>
          </p:nvPr>
        </p:nvSpPr>
        <p:spPr/>
        <p:txBody>
          <a:bodyPr/>
          <a:lstStyle/>
          <a:p>
            <a:pPr marL="0" indent="0">
              <a:buNone/>
              <a:defRPr sz="2400"/>
            </a:pPr>
            <a:r>
              <a:rPr lang="en-US" sz="3600" dirty="0"/>
              <a:t>You read 24 research papers</a:t>
            </a:r>
          </a:p>
          <a:p>
            <a:pPr marL="0" indent="0">
              <a:buNone/>
              <a:defRPr sz="2400"/>
            </a:pPr>
            <a:endParaRPr lang="en-US" sz="3600" dirty="0"/>
          </a:p>
          <a:p>
            <a:pPr marL="0" indent="0">
              <a:buNone/>
              <a:defRPr sz="2400"/>
            </a:pPr>
            <a:r>
              <a:rPr lang="en-US" sz="3600" dirty="0"/>
              <a:t>Paper Critiques: </a:t>
            </a:r>
            <a:r>
              <a:rPr lang="en-US" sz="3600" b="1" dirty="0">
                <a:solidFill>
                  <a:srgbClr val="CB1F62"/>
                </a:solidFill>
              </a:rPr>
              <a:t>Equipped you with critical thinking</a:t>
            </a:r>
          </a:p>
          <a:p>
            <a:pPr marL="0" indent="0">
              <a:buNone/>
              <a:defRPr sz="2400"/>
            </a:pPr>
            <a:r>
              <a:rPr lang="en-US" sz="3600" b="1" dirty="0">
                <a:solidFill>
                  <a:srgbClr val="CB1F62"/>
                </a:solidFill>
              </a:rPr>
              <a:t> </a:t>
            </a:r>
            <a:r>
              <a:rPr lang="en-US" sz="3600" dirty="0"/>
              <a:t>- learned to evaluate research claims, empirical methods, and limitations in modern </a:t>
            </a:r>
            <a:r>
              <a:rPr lang="en-US" sz="3600" dirty="0" err="1"/>
              <a:t>GenAI+SE</a:t>
            </a:r>
            <a:r>
              <a:rPr lang="en-US" sz="3600" dirty="0"/>
              <a:t> research</a:t>
            </a:r>
          </a:p>
          <a:p>
            <a:pPr marL="0" indent="0">
              <a:buNone/>
              <a:defRPr sz="2400"/>
            </a:pPr>
            <a:endParaRPr lang="en-US" sz="3600" dirty="0"/>
          </a:p>
          <a:p>
            <a:pPr marL="0" indent="0">
              <a:buNone/>
              <a:defRPr sz="2400"/>
            </a:pPr>
            <a:r>
              <a:rPr lang="en-US" sz="3600" dirty="0"/>
              <a:t>Research paper presentation: you prepared, delivered, and led class discussion</a:t>
            </a:r>
          </a:p>
          <a:p>
            <a:pPr marL="0" indent="0">
              <a:buNone/>
              <a:defRPr sz="2400"/>
            </a:pPr>
            <a:r>
              <a:rPr lang="en-US" sz="3600" dirty="0"/>
              <a:t>	</a:t>
            </a:r>
            <a:r>
              <a:rPr lang="en-US" sz="3600" b="1" dirty="0">
                <a:solidFill>
                  <a:srgbClr val="CB1F62"/>
                </a:solidFill>
              </a:rPr>
              <a:t> Equipped you to communicate and connect with the audience</a:t>
            </a:r>
            <a:endParaRPr lang="en-US" sz="3600" dirty="0"/>
          </a:p>
        </p:txBody>
      </p:sp>
    </p:spTree>
    <p:extLst>
      <p:ext uri="{BB962C8B-B14F-4D97-AF65-F5344CB8AC3E}">
        <p14:creationId xmlns:p14="http://schemas.microsoft.com/office/powerpoint/2010/main" val="384492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5F6D2-F727-1F39-E14D-05F86B750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849AAC-A4B4-70FE-A532-799F404C3E86}"/>
              </a:ext>
            </a:extLst>
          </p:cNvPr>
          <p:cNvSpPr>
            <a:spLocks noGrp="1"/>
          </p:cNvSpPr>
          <p:nvPr>
            <p:ph type="title"/>
          </p:nvPr>
        </p:nvSpPr>
        <p:spPr/>
        <p:txBody>
          <a:bodyPr/>
          <a:lstStyle/>
          <a:p>
            <a:r>
              <a:rPr lang="en-US" dirty="0"/>
              <a:t>Your growth through hands-on projects</a:t>
            </a:r>
            <a:endParaRPr dirty="0"/>
          </a:p>
        </p:txBody>
      </p:sp>
      <p:sp>
        <p:nvSpPr>
          <p:cNvPr id="3" name="Content Placeholder 2">
            <a:extLst>
              <a:ext uri="{FF2B5EF4-FFF2-40B4-BE49-F238E27FC236}">
                <a16:creationId xmlns:a16="http://schemas.microsoft.com/office/drawing/2014/main" id="{D2B57D31-B6F1-CD83-5AA2-E84949407CAA}"/>
              </a:ext>
            </a:extLst>
          </p:cNvPr>
          <p:cNvSpPr>
            <a:spLocks noGrp="1"/>
          </p:cNvSpPr>
          <p:nvPr>
            <p:ph idx="1"/>
          </p:nvPr>
        </p:nvSpPr>
        <p:spPr/>
        <p:txBody>
          <a:bodyPr/>
          <a:lstStyle/>
          <a:p>
            <a:pPr marL="0" indent="0">
              <a:buNone/>
              <a:defRPr sz="2400"/>
            </a:pPr>
            <a:r>
              <a:rPr lang="en-US" sz="3600" dirty="0"/>
              <a:t>Exercised the whole lifecycle of open-ended, risky project: pitching ideas, forming teams, design, implement, evaluate, and present a novel GenAI SE system </a:t>
            </a:r>
          </a:p>
          <a:p>
            <a:pPr marL="0" indent="0">
              <a:buNone/>
              <a:defRPr sz="2400"/>
            </a:pPr>
            <a:endParaRPr lang="en-US" sz="3600" dirty="0"/>
          </a:p>
          <a:p>
            <a:pPr marL="0" indent="0">
              <a:buNone/>
              <a:defRPr sz="2400"/>
            </a:pPr>
            <a:r>
              <a:rPr lang="en-US" sz="3600" dirty="0"/>
              <a:t>Four awesome research projects: </a:t>
            </a:r>
          </a:p>
          <a:p>
            <a:pPr marL="0" indent="0">
              <a:buNone/>
              <a:defRPr sz="2400"/>
            </a:pPr>
            <a:r>
              <a:rPr lang="en-US" sz="3600" dirty="0"/>
              <a:t>          Project-Aware Local Variable Renaming with LLM</a:t>
            </a:r>
          </a:p>
          <a:p>
            <a:pPr marL="0" indent="0">
              <a:buNone/>
              <a:defRPr sz="2400"/>
            </a:pPr>
            <a:r>
              <a:rPr lang="en-US" sz="3600" dirty="0"/>
              <a:t>          </a:t>
            </a:r>
            <a:r>
              <a:rPr lang="en-US" sz="3600" dirty="0" err="1"/>
              <a:t>RepoGraph</a:t>
            </a:r>
            <a:r>
              <a:rPr lang="en-US" sz="3600" dirty="0"/>
              <a:t>-NIO: Verifiable LLM-Driven Repair of Order-Dependent Tests</a:t>
            </a:r>
          </a:p>
          <a:p>
            <a:pPr marL="0" indent="0">
              <a:buNone/>
              <a:defRPr sz="2400"/>
            </a:pPr>
            <a:r>
              <a:rPr lang="en-US" sz="3600" dirty="0"/>
              <a:t>          Prioritization for Agile Planning in SWE</a:t>
            </a:r>
          </a:p>
          <a:p>
            <a:pPr marL="0" indent="0">
              <a:buNone/>
              <a:defRPr sz="2400"/>
            </a:pPr>
            <a:r>
              <a:rPr lang="en-US" sz="3600" dirty="0"/>
              <a:t>          GenEC: Extract Class with GenAI</a:t>
            </a:r>
          </a:p>
          <a:p>
            <a:pPr marL="0" indent="0">
              <a:buNone/>
              <a:defRPr sz="2400"/>
            </a:pPr>
            <a:endParaRPr lang="en-US" sz="3600" dirty="0"/>
          </a:p>
          <a:p>
            <a:pPr marL="0" indent="0">
              <a:buNone/>
              <a:defRPr sz="2400"/>
            </a:pPr>
            <a:r>
              <a:rPr lang="en-US" sz="3600" b="1" dirty="0">
                <a:solidFill>
                  <a:srgbClr val="CB1F62"/>
                </a:solidFill>
              </a:rPr>
              <a:t>Equipped you to lead novel R&amp;D</a:t>
            </a:r>
            <a:endParaRPr lang="en-US" sz="3600" dirty="0"/>
          </a:p>
          <a:p>
            <a:pPr marL="0" indent="0">
              <a:buNone/>
              <a:defRPr sz="2400"/>
            </a:pPr>
            <a:endParaRPr lang="en-US" sz="3600" dirty="0"/>
          </a:p>
        </p:txBody>
      </p:sp>
      <p:sp>
        <p:nvSpPr>
          <p:cNvPr id="4" name="Rectangle 1">
            <a:extLst>
              <a:ext uri="{FF2B5EF4-FFF2-40B4-BE49-F238E27FC236}">
                <a16:creationId xmlns:a16="http://schemas.microsoft.com/office/drawing/2014/main" id="{644306A6-629F-D420-CD2B-9F083C5BB04E}"/>
              </a:ext>
            </a:extLst>
          </p:cNvPr>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Arial" panose="020B0604020202020204" pitchFamily="34" charset="0"/>
              </a:rPr>
              <a:t>Hands-on project work</a:t>
            </a:r>
            <a:r>
              <a:rPr kumimoji="0" lang="en-US" altLang="en-US" sz="1800" b="0" i="0" u="none" strike="noStrike" cap="none" normalizeH="0" baseline="0">
                <a:ln>
                  <a:noFill/>
                </a:ln>
                <a:solidFill>
                  <a:srgbClr val="000000"/>
                </a:solidFill>
                <a:effectLst/>
                <a:latin typeface="-webkit-standard"/>
              </a:rPr>
              <a:t> — pitching ideas, forming teams, and progressing through four milestones to design, implement, evaluate, and present a novel GenAI/agentic-SE system or study.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0119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4CD434-D833-C794-F55F-6D95D676368F}"/>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6547533-72AA-718A-32C3-B67BC993778B}"/>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How confident do you feel about using LLMs in your projects after this course?</a:t>
            </a:r>
          </a:p>
        </p:txBody>
      </p:sp>
      <p:sp>
        <p:nvSpPr>
          <p:cNvPr id="4" name="Rectangle 3">
            <a:extLst>
              <a:ext uri="{FF2B5EF4-FFF2-40B4-BE49-F238E27FC236}">
                <a16:creationId xmlns:a16="http://schemas.microsoft.com/office/drawing/2014/main" id="{77D9A871-7CE9-72BC-13E0-56DC3EB802B5}"/>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016B9588-F82E-24BC-A62E-EFEC6F14A4D2}"/>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E8014DE3-A463-381B-96F1-5997A2C1636B}"/>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FBD92865-C407-9304-94EA-804D12DDB64B}"/>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237208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3"/>
                                        </p:tgtEl>
                                      </p:cBhvr>
                                    </p:animEffect>
                                    <p:animScale>
                                      <p:cBhvr>
                                        <p:cTn id="7" dur="2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482088"/>
            <a:ext cx="19616928" cy="1981200"/>
          </a:xfrm>
        </p:spPr>
        <p:txBody>
          <a:bodyPr/>
          <a:lstStyle/>
          <a:p>
            <a:r>
              <a:rPr lang="en-US" b="1" dirty="0"/>
              <a:t>What are your expectations from CSCI 7000-011: </a:t>
            </a:r>
            <a:r>
              <a:rPr lang="en-US" b="1" dirty="0" err="1"/>
              <a:t>GenAI</a:t>
            </a:r>
            <a:r>
              <a:rPr lang="en-US" b="1" dirty="0"/>
              <a:t> for SE?</a:t>
            </a:r>
            <a:br>
              <a:rPr lang="en-US" b="1" dirty="0"/>
            </a:br>
            <a:endParaRPr lang="en-US" b="1" dirty="0"/>
          </a:p>
        </p:txBody>
      </p:sp>
      <p:sp>
        <p:nvSpPr>
          <p:cNvPr id="3" name="Content Placeholder 2"/>
          <p:cNvSpPr>
            <a:spLocks noGrp="1"/>
          </p:cNvSpPr>
          <p:nvPr>
            <p:ph idx="1"/>
          </p:nvPr>
        </p:nvSpPr>
        <p:spPr>
          <a:xfrm>
            <a:off x="3962400" y="4114800"/>
            <a:ext cx="18422112" cy="9423400"/>
          </a:xfrm>
        </p:spPr>
        <p:txBody>
          <a:bodyPr/>
          <a:lstStyle/>
          <a:p>
            <a:pPr marL="0" indent="0">
              <a:buNone/>
            </a:pPr>
            <a:endParaRPr lang="en-US" sz="4800" b="1" dirty="0"/>
          </a:p>
          <a:p>
            <a:pPr marL="914400" indent="-914400">
              <a:buAutoNum type="alphaUcPeriod"/>
            </a:pPr>
            <a:r>
              <a:rPr lang="en-US" sz="4800" b="1" dirty="0"/>
              <a:t>Do a cool </a:t>
            </a:r>
            <a:r>
              <a:rPr lang="en-US" sz="4800" b="1" dirty="0" err="1"/>
              <a:t>GenAI</a:t>
            </a:r>
            <a:r>
              <a:rPr lang="en-US" sz="4800" b="1" dirty="0"/>
              <a:t> Project that helps programmers/society</a:t>
            </a:r>
          </a:p>
          <a:p>
            <a:pPr marL="914400" indent="-914400">
              <a:buAutoNum type="alphaUcPeriod"/>
            </a:pPr>
            <a:r>
              <a:rPr lang="en-US" sz="4800" b="1" dirty="0"/>
              <a:t>Learn about exciting </a:t>
            </a:r>
            <a:r>
              <a:rPr lang="en-US" sz="4800" b="1" dirty="0" err="1"/>
              <a:t>GenAI</a:t>
            </a:r>
            <a:r>
              <a:rPr lang="en-US" sz="4800" b="1" dirty="0"/>
              <a:t> Applications for SE</a:t>
            </a:r>
          </a:p>
          <a:p>
            <a:pPr marL="914400" indent="-914400">
              <a:buAutoNum type="alphaUcPeriod"/>
            </a:pPr>
            <a:r>
              <a:rPr lang="en-US" sz="4800" b="1" dirty="0"/>
              <a:t>Exposure to research on </a:t>
            </a:r>
            <a:r>
              <a:rPr lang="en-US" sz="4800" b="1" dirty="0" err="1"/>
              <a:t>GenAI</a:t>
            </a:r>
            <a:r>
              <a:rPr lang="en-US" sz="4800" b="1" dirty="0"/>
              <a:t> for SE</a:t>
            </a:r>
          </a:p>
          <a:p>
            <a:pPr marL="914400" indent="-914400">
              <a:buAutoNum type="alphaUcPeriod"/>
            </a:pPr>
            <a:r>
              <a:rPr lang="en-US" sz="4800" b="1" dirty="0"/>
              <a:t>Learn about the Challenges in building </a:t>
            </a:r>
            <a:r>
              <a:rPr lang="en-US" sz="4800" b="1" dirty="0" err="1"/>
              <a:t>GenAI</a:t>
            </a:r>
            <a:r>
              <a:rPr lang="en-US" sz="4800" b="1" dirty="0"/>
              <a:t> software</a:t>
            </a:r>
          </a:p>
          <a:p>
            <a:pPr marL="914400" indent="-914400">
              <a:buAutoNum type="alphaUcPeriod"/>
            </a:pPr>
            <a:r>
              <a:rPr lang="en-US" sz="4800" b="1" dirty="0"/>
              <a:t>Learn how GenAI software differs from classical software</a:t>
            </a:r>
          </a:p>
          <a:p>
            <a:pPr marL="914400" indent="-914400">
              <a:buAutoNum type="alphaUcPeriod"/>
            </a:pPr>
            <a:r>
              <a:rPr lang="en-US" sz="4800" b="1" dirty="0"/>
              <a:t>How to leverage the strengths of each tool</a:t>
            </a:r>
          </a:p>
          <a:p>
            <a:pPr marL="914400" indent="-914400">
              <a:buAutoNum type="alphaUcPeriod"/>
            </a:pPr>
            <a:r>
              <a:rPr lang="en-US" sz="4800" b="1" dirty="0"/>
              <a:t>How academia changes to adapt to AI</a:t>
            </a:r>
          </a:p>
          <a:p>
            <a:pPr marL="914400" indent="-914400">
              <a:buAutoNum type="alphaUcPeriod"/>
            </a:pPr>
            <a:r>
              <a:rPr lang="en-US" sz="4800" b="1" dirty="0"/>
              <a:t>Best practices and ethical use of these tools</a:t>
            </a:r>
          </a:p>
          <a:p>
            <a:pPr marL="914400" indent="-914400">
              <a:buAutoNum type="alphaUcPeriod"/>
            </a:pPr>
            <a:r>
              <a:rPr lang="en-US" sz="4800" b="1" dirty="0"/>
              <a:t>How to make scalable GenAI systems</a:t>
            </a:r>
          </a:p>
          <a:p>
            <a:pPr marL="0" indent="0">
              <a:buNone/>
            </a:pPr>
            <a:endParaRPr lang="en-US" sz="4800" b="1" dirty="0"/>
          </a:p>
        </p:txBody>
      </p:sp>
      <p:sp>
        <p:nvSpPr>
          <p:cNvPr id="4" name="Slide Number Placeholder 3"/>
          <p:cNvSpPr>
            <a:spLocks noGrp="1"/>
          </p:cNvSpPr>
          <p:nvPr>
            <p:ph type="sldNum" sz="quarter" idx="10"/>
          </p:nvPr>
        </p:nvSpPr>
        <p:spPr/>
        <p:txBody>
          <a:bodyPr/>
          <a:lstStyle/>
          <a:p>
            <a:fld id="{9E09538B-8050-9642-BAB9-14094EB459F8}" type="slidenum">
              <a:rPr lang="en-US" smtClean="0"/>
              <a:t>18</a:t>
            </a:fld>
            <a:endParaRPr lang="en-US"/>
          </a:p>
        </p:txBody>
      </p:sp>
      <p:pic>
        <p:nvPicPr>
          <p:cNvPr id="5" name="Picture 6" descr="Check Box Clip Art - Checkbox Clipart, HD Png Download - kindpng">
            <a:extLst>
              <a:ext uri="{FF2B5EF4-FFF2-40B4-BE49-F238E27FC236}">
                <a16:creationId xmlns:a16="http://schemas.microsoft.com/office/drawing/2014/main" id="{9307758A-D50E-2E19-839E-716985CAC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5304531"/>
            <a:ext cx="633984" cy="6435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heck Box Clip Art - Checkbox Clipart, HD Png Download - kindpng">
            <a:extLst>
              <a:ext uri="{FF2B5EF4-FFF2-40B4-BE49-F238E27FC236}">
                <a16:creationId xmlns:a16="http://schemas.microsoft.com/office/drawing/2014/main" id="{3FB30279-A52E-767D-E54D-AF85FB3B7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669" y="6124301"/>
            <a:ext cx="633984" cy="6435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eck Box Clip Art - Checkbox Clipart, HD Png Download - kindpng">
            <a:extLst>
              <a:ext uri="{FF2B5EF4-FFF2-40B4-BE49-F238E27FC236}">
                <a16:creationId xmlns:a16="http://schemas.microsoft.com/office/drawing/2014/main" id="{7FF0AF50-155C-C645-377A-8FBEB0805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8816" y="7029017"/>
            <a:ext cx="633984" cy="6435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eck Box Clip Art - Checkbox Clipart, HD Png Download - kindpng">
            <a:extLst>
              <a:ext uri="{FF2B5EF4-FFF2-40B4-BE49-F238E27FC236}">
                <a16:creationId xmlns:a16="http://schemas.microsoft.com/office/drawing/2014/main" id="{A55664F7-B02B-C6A6-1103-EF390DC9F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624" y="7785314"/>
            <a:ext cx="633984" cy="6435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eck Box Clip Art - Checkbox Clipart, HD Png Download - kindpng">
            <a:extLst>
              <a:ext uri="{FF2B5EF4-FFF2-40B4-BE49-F238E27FC236}">
                <a16:creationId xmlns:a16="http://schemas.microsoft.com/office/drawing/2014/main" id="{E30ACA85-22D4-D797-F0DD-C75B39817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8816" y="8613233"/>
            <a:ext cx="633984" cy="643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heck Box Clip Art - Checkbox Clipart, HD Png Download - kindpng">
            <a:extLst>
              <a:ext uri="{FF2B5EF4-FFF2-40B4-BE49-F238E27FC236}">
                <a16:creationId xmlns:a16="http://schemas.microsoft.com/office/drawing/2014/main" id="{9DDE714E-2F43-3603-D86D-69226FAF8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138" y="9441152"/>
            <a:ext cx="633984" cy="643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heck Box Clip Art - Checkbox Clipart, HD Png Download - kindpng">
            <a:extLst>
              <a:ext uri="{FF2B5EF4-FFF2-40B4-BE49-F238E27FC236}">
                <a16:creationId xmlns:a16="http://schemas.microsoft.com/office/drawing/2014/main" id="{026546AA-364D-BB43-5D90-BD18F6771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8816" y="10282395"/>
            <a:ext cx="633984" cy="643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heck Box Clip Art - Checkbox Clipart, HD Png Download - kindpng">
            <a:extLst>
              <a:ext uri="{FF2B5EF4-FFF2-40B4-BE49-F238E27FC236}">
                <a16:creationId xmlns:a16="http://schemas.microsoft.com/office/drawing/2014/main" id="{CC73D4E8-1C95-09E2-8B8D-127FCA824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165638"/>
            <a:ext cx="633984" cy="6435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heck Box Clip Art - Checkbox Clipart, HD Png Download - kindpng">
            <a:extLst>
              <a:ext uri="{FF2B5EF4-FFF2-40B4-BE49-F238E27FC236}">
                <a16:creationId xmlns:a16="http://schemas.microsoft.com/office/drawing/2014/main" id="{89A3DFD6-E686-3EE7-E51E-3A6692F8F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8816" y="12048881"/>
            <a:ext cx="633984" cy="64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0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58BB12-2DAC-28FC-CE6D-29757CC47061}"/>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2B62A86-5245-90ED-4883-C9EC747FC586}"/>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What is one expectation you had from this course that you feel was met?</a:t>
            </a:r>
          </a:p>
        </p:txBody>
      </p:sp>
      <p:sp>
        <p:nvSpPr>
          <p:cNvPr id="4" name="Rectangle 3">
            <a:extLst>
              <a:ext uri="{FF2B5EF4-FFF2-40B4-BE49-F238E27FC236}">
                <a16:creationId xmlns:a16="http://schemas.microsoft.com/office/drawing/2014/main" id="{6AA8BCEE-31C4-6C9E-8C3C-655F76A881A2}"/>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87403442-BEB3-258B-7E76-126B142F3466}"/>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A6AA796E-32A2-8CAF-8C07-7E4D2D6DEDC5}"/>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DFB509FF-94B6-81A2-A107-B76E0FE18A40}"/>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1129819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tLang="en-US" dirty="0"/>
              <a:t>Today</a:t>
            </a:r>
            <a:r>
              <a:rPr lang="ja-JP" altLang="en-US"/>
              <a:t>’</a:t>
            </a:r>
            <a:r>
              <a:rPr lang="en-US" altLang="ja-JP" dirty="0"/>
              <a:t>s goals</a:t>
            </a:r>
            <a:endParaRPr lang="en-US" altLang="en-US" dirty="0"/>
          </a:p>
        </p:txBody>
      </p:sp>
      <p:sp>
        <p:nvSpPr>
          <p:cNvPr id="16386" name="Content Placeholder 2"/>
          <p:cNvSpPr>
            <a:spLocks noGrp="1"/>
          </p:cNvSpPr>
          <p:nvPr>
            <p:ph idx="1"/>
          </p:nvPr>
        </p:nvSpPr>
        <p:spPr/>
        <p:txBody>
          <a:bodyPr/>
          <a:lstStyle/>
          <a:p>
            <a:pPr marL="0" indent="0">
              <a:buNone/>
            </a:pPr>
            <a:r>
              <a:rPr lang="en-US" altLang="en-US" dirty="0"/>
              <a:t>Review what we covered in GenAI for Software Engineering: practice and research examples</a:t>
            </a:r>
          </a:p>
          <a:p>
            <a:endParaRPr lang="en-US" altLang="en-US" dirty="0"/>
          </a:p>
          <a:p>
            <a:pPr marL="0" indent="0">
              <a:buNone/>
            </a:pPr>
            <a:r>
              <a:rPr lang="en-US" altLang="en-US" dirty="0"/>
              <a:t>Revisit your expectations from the class</a:t>
            </a:r>
          </a:p>
          <a:p>
            <a:endParaRPr lang="en-US" altLang="en-US" dirty="0"/>
          </a:p>
          <a:p>
            <a:pPr marL="0" indent="0">
              <a:buNone/>
            </a:pPr>
            <a:r>
              <a:rPr lang="en-US" altLang="en-US" dirty="0"/>
              <a:t>What is NEXT?</a:t>
            </a:r>
          </a:p>
          <a:p>
            <a:endParaRPr lang="en-US" altLang="en-US" dirty="0"/>
          </a:p>
        </p:txBody>
      </p:sp>
      <p:sp>
        <p:nvSpPr>
          <p:cNvPr id="16387" name="Slide Number Placeholder 3"/>
          <p:cNvSpPr>
            <a:spLocks noGrp="1"/>
          </p:cNvSpPr>
          <p:nvPr>
            <p:ph type="sldNum" sz="quarter" idx="4294967295"/>
          </p:nvPr>
        </p:nvSpPr>
        <p:spPr>
          <a:xfrm>
            <a:off x="16510000" y="12458700"/>
            <a:ext cx="3810000" cy="9144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4800">
                <a:solidFill>
                  <a:schemeClr val="tx1"/>
                </a:solidFill>
                <a:latin typeface="Times New Roman" charset="0"/>
                <a:ea typeface="ＭＳ Ｐゴシック" charset="-128"/>
              </a:defRPr>
            </a:lvl1pPr>
            <a:lvl2pPr marL="1485900" indent="-571500">
              <a:defRPr sz="4800">
                <a:solidFill>
                  <a:schemeClr val="tx1"/>
                </a:solidFill>
                <a:latin typeface="Times New Roman" charset="0"/>
                <a:ea typeface="ＭＳ Ｐゴシック" charset="-128"/>
              </a:defRPr>
            </a:lvl2pPr>
            <a:lvl3pPr marL="2286000" indent="-457200">
              <a:defRPr sz="4800">
                <a:solidFill>
                  <a:schemeClr val="tx1"/>
                </a:solidFill>
                <a:latin typeface="Times New Roman" charset="0"/>
                <a:ea typeface="ＭＳ Ｐゴシック" charset="-128"/>
              </a:defRPr>
            </a:lvl3pPr>
            <a:lvl4pPr marL="3200400" indent="-457200">
              <a:defRPr sz="4800">
                <a:solidFill>
                  <a:schemeClr val="tx1"/>
                </a:solidFill>
                <a:latin typeface="Times New Roman" charset="0"/>
                <a:ea typeface="ＭＳ Ｐゴシック" charset="-128"/>
              </a:defRPr>
            </a:lvl4pPr>
            <a:lvl5pPr marL="4114800" indent="-457200">
              <a:defRPr sz="4800">
                <a:solidFill>
                  <a:schemeClr val="tx1"/>
                </a:solidFill>
                <a:latin typeface="Times New Roman" charset="0"/>
                <a:ea typeface="ＭＳ Ｐゴシック" charset="-128"/>
              </a:defRPr>
            </a:lvl5pPr>
            <a:lvl6pPr marL="5029200" indent="-457200" eaLnBrk="0" fontAlgn="base" hangingPunct="0">
              <a:spcBef>
                <a:spcPct val="0"/>
              </a:spcBef>
              <a:spcAft>
                <a:spcPct val="0"/>
              </a:spcAft>
              <a:defRPr sz="4800">
                <a:solidFill>
                  <a:schemeClr val="tx1"/>
                </a:solidFill>
                <a:latin typeface="Times New Roman" charset="0"/>
                <a:ea typeface="ＭＳ Ｐゴシック" charset="-128"/>
              </a:defRPr>
            </a:lvl6pPr>
            <a:lvl7pPr marL="5943600" indent="-457200" eaLnBrk="0" fontAlgn="base" hangingPunct="0">
              <a:spcBef>
                <a:spcPct val="0"/>
              </a:spcBef>
              <a:spcAft>
                <a:spcPct val="0"/>
              </a:spcAft>
              <a:defRPr sz="4800">
                <a:solidFill>
                  <a:schemeClr val="tx1"/>
                </a:solidFill>
                <a:latin typeface="Times New Roman" charset="0"/>
                <a:ea typeface="ＭＳ Ｐゴシック" charset="-128"/>
              </a:defRPr>
            </a:lvl7pPr>
            <a:lvl8pPr marL="6858000" indent="-457200" eaLnBrk="0" fontAlgn="base" hangingPunct="0">
              <a:spcBef>
                <a:spcPct val="0"/>
              </a:spcBef>
              <a:spcAft>
                <a:spcPct val="0"/>
              </a:spcAft>
              <a:defRPr sz="4800">
                <a:solidFill>
                  <a:schemeClr val="tx1"/>
                </a:solidFill>
                <a:latin typeface="Times New Roman" charset="0"/>
                <a:ea typeface="ＭＳ Ｐゴシック" charset="-128"/>
              </a:defRPr>
            </a:lvl8pPr>
            <a:lvl9pPr marL="7772400" indent="-457200" eaLnBrk="0" fontAlgn="base" hangingPunct="0">
              <a:spcBef>
                <a:spcPct val="0"/>
              </a:spcBef>
              <a:spcAft>
                <a:spcPct val="0"/>
              </a:spcAft>
              <a:defRPr sz="4800">
                <a:solidFill>
                  <a:schemeClr val="tx1"/>
                </a:solidFill>
                <a:latin typeface="Times New Roman" charset="0"/>
                <a:ea typeface="ＭＳ Ｐゴシック" charset="-128"/>
              </a:defRPr>
            </a:lvl9pPr>
          </a:lstStyle>
          <a:p>
            <a:r>
              <a:rPr lang="en-US" altLang="en-US" sz="2800">
                <a:solidFill>
                  <a:schemeClr val="bg2"/>
                </a:solidFill>
                <a:latin typeface="Arial" charset="0"/>
              </a:rPr>
              <a:t>1-</a:t>
            </a:r>
            <a:fld id="{AFD03645-6066-5449-BF77-2BE453E16359}" type="slidenum">
              <a:rPr lang="en-US" altLang="en-US" sz="2800">
                <a:solidFill>
                  <a:schemeClr val="bg2"/>
                </a:solidFill>
                <a:latin typeface="Arial" charset="0"/>
              </a:rPr>
              <a:pPr/>
              <a:t>2</a:t>
            </a:fld>
            <a:endParaRPr lang="en-US" altLang="en-US" sz="2800">
              <a:solidFill>
                <a:schemeClr val="bg2"/>
              </a:solidFill>
              <a:latin typeface="Arial" charset="0"/>
            </a:endParaRPr>
          </a:p>
        </p:txBody>
      </p:sp>
    </p:spTree>
    <p:extLst>
      <p:ext uri="{BB962C8B-B14F-4D97-AF65-F5344CB8AC3E}">
        <p14:creationId xmlns:p14="http://schemas.microsoft.com/office/powerpoint/2010/main" val="99255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77E05-3F9D-B9AA-C7C1-C03BB24BE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AF6FE-C09A-C694-6BDA-C5E76E644FAD}"/>
              </a:ext>
            </a:extLst>
          </p:cNvPr>
          <p:cNvSpPr>
            <a:spLocks noGrp="1"/>
          </p:cNvSpPr>
          <p:nvPr>
            <p:ph type="title"/>
          </p:nvPr>
        </p:nvSpPr>
        <p:spPr>
          <a:xfrm>
            <a:off x="1097280" y="772698"/>
            <a:ext cx="22452600" cy="2827500"/>
          </a:xfrm>
        </p:spPr>
        <p:txBody>
          <a:bodyPr wrap="square" anchor="ctr">
            <a:normAutofit/>
          </a:bodyPr>
          <a:lstStyle/>
          <a:p>
            <a:r>
              <a:rPr lang="en-US" dirty="0"/>
              <a:t>You grew so MUCH</a:t>
            </a:r>
            <a:endParaRPr dirty="0"/>
          </a:p>
        </p:txBody>
      </p:sp>
      <p:sp>
        <p:nvSpPr>
          <p:cNvPr id="4" name="Rectangle 1">
            <a:extLst>
              <a:ext uri="{FF2B5EF4-FFF2-40B4-BE49-F238E27FC236}">
                <a16:creationId xmlns:a16="http://schemas.microsoft.com/office/drawing/2014/main" id="{44AE2646-77BB-1EC6-8F46-0B56ABCFBEF3}"/>
              </a:ext>
            </a:extLst>
          </p:cNvPr>
          <p:cNvSpPr>
            <a:spLocks noChangeArrowheads="1"/>
          </p:cNvSpPr>
          <p:nvPr/>
        </p:nvSpPr>
        <p:spPr bwMode="auto">
          <a:xfrm>
            <a:off x="1097280" y="3790698"/>
            <a:ext cx="15450120" cy="870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lvl="0" indent="0" algn="ctr" defTabSz="914400" eaLnBrk="0" fontAlgn="base" latinLnBrk="0" hangingPunct="0">
              <a:spcBef>
                <a:spcPts val="0"/>
              </a:spcBef>
              <a:spcAft>
                <a:spcPts val="600"/>
              </a:spcAft>
              <a:buSzTx/>
              <a:buFont typeface="Arial"/>
              <a:buNone/>
              <a:tabLst/>
            </a:pPr>
            <a:r>
              <a:rPr kumimoji="0" lang="en-US" altLang="en-US" sz="3700" b="0" i="0" u="none" strike="noStrike" cap="none" normalizeH="0" baseline="0" dirty="0">
                <a:ln>
                  <a:noFill/>
                </a:ln>
                <a:solidFill>
                  <a:schemeClr val="lt1"/>
                </a:solidFill>
                <a:effectLst/>
              </a:rPr>
              <a:t>Researc</a:t>
            </a:r>
            <a:r>
              <a:rPr lang="en-US" altLang="en-US" sz="3700" b="0" i="0" u="none" strike="noStrike" cap="none">
                <a:solidFill>
                  <a:schemeClr val="lt1"/>
                </a:solidFill>
              </a:rPr>
              <a:t>h papers &amp; critiques</a:t>
            </a:r>
          </a:p>
          <a:p>
            <a:pPr marL="0" lvl="0" indent="0" algn="ctr" defTabSz="914400" eaLnBrk="0" fontAlgn="base" latinLnBrk="0" hangingPunct="0">
              <a:spcBef>
                <a:spcPts val="0"/>
              </a:spcBef>
              <a:spcAft>
                <a:spcPts val="600"/>
              </a:spcAft>
              <a:buSzTx/>
              <a:buFont typeface="Arial"/>
              <a:buNone/>
              <a:tabLst/>
            </a:pPr>
            <a:endParaRPr kumimoji="0" lang="en-US" altLang="en-US" sz="3700" b="0" i="0" u="none" strike="noStrike" cap="none" normalizeH="0" baseline="0">
              <a:ln>
                <a:noFill/>
              </a:ln>
              <a:solidFill>
                <a:schemeClr val="lt1"/>
              </a:solidFill>
              <a:effectLst/>
            </a:endParaRPr>
          </a:p>
          <a:p>
            <a:pPr marL="0" lvl="0" indent="0" algn="ctr" defTabSz="914400" eaLnBrk="0" fontAlgn="base" latinLnBrk="0" hangingPunct="0">
              <a:spcBef>
                <a:spcPts val="0"/>
              </a:spcBef>
              <a:spcAft>
                <a:spcPts val="600"/>
              </a:spcAft>
              <a:buSzTx/>
              <a:buFont typeface="Arial"/>
              <a:buNone/>
              <a:tabLst/>
            </a:pPr>
            <a:r>
              <a:rPr lang="en-US" altLang="en-US" sz="3700" b="0" i="0" u="none" strike="noStrike" cap="none">
                <a:solidFill>
                  <a:schemeClr val="lt1"/>
                </a:solidFill>
              </a:rPr>
              <a:t>Presentations </a:t>
            </a:r>
          </a:p>
          <a:p>
            <a:pPr marL="0" lvl="0" indent="0" algn="ctr" defTabSz="914400" eaLnBrk="0" fontAlgn="base" latinLnBrk="0" hangingPunct="0">
              <a:spcBef>
                <a:spcPts val="0"/>
              </a:spcBef>
              <a:spcAft>
                <a:spcPts val="600"/>
              </a:spcAft>
              <a:buSzTx/>
              <a:buFont typeface="Arial"/>
              <a:buNone/>
              <a:tabLst/>
            </a:pPr>
            <a:endParaRPr kumimoji="0" lang="en-US" altLang="en-US" sz="3700" b="0" i="0" u="none" strike="noStrike" cap="none" normalizeH="0" baseline="0">
              <a:ln>
                <a:noFill/>
              </a:ln>
              <a:solidFill>
                <a:schemeClr val="lt1"/>
              </a:solidFill>
              <a:effectLst/>
            </a:endParaRPr>
          </a:p>
          <a:p>
            <a:pPr marL="0" lvl="0" indent="0" algn="ctr" defTabSz="914400" eaLnBrk="0" fontAlgn="base" latinLnBrk="0" hangingPunct="0">
              <a:spcBef>
                <a:spcPts val="0"/>
              </a:spcBef>
              <a:spcAft>
                <a:spcPts val="600"/>
              </a:spcAft>
              <a:buSzTx/>
              <a:buFont typeface="Arial"/>
              <a:buNone/>
              <a:tabLst/>
            </a:pPr>
            <a:r>
              <a:rPr kumimoji="0" lang="en-US" altLang="en-US" sz="3700" b="0" i="0" u="none" strike="noStrike" cap="none" normalizeH="0" baseline="0" dirty="0">
                <a:ln>
                  <a:noFill/>
                </a:ln>
                <a:solidFill>
                  <a:schemeClr val="lt1"/>
                </a:solidFill>
                <a:effectLst/>
              </a:rPr>
              <a:t>Hands-on project work </a:t>
            </a:r>
            <a:endParaRPr kumimoji="0" lang="en-US" altLang="en-US" sz="3700" b="0" i="0" u="none" strike="noStrike" cap="none" normalizeH="0" baseline="0">
              <a:ln>
                <a:noFill/>
              </a:ln>
              <a:solidFill>
                <a:schemeClr val="lt1"/>
              </a:solidFill>
              <a:effectLst/>
            </a:endParaRPr>
          </a:p>
        </p:txBody>
      </p:sp>
      <p:pic>
        <p:nvPicPr>
          <p:cNvPr id="8" name="Picture 7">
            <a:extLst>
              <a:ext uri="{FF2B5EF4-FFF2-40B4-BE49-F238E27FC236}">
                <a16:creationId xmlns:a16="http://schemas.microsoft.com/office/drawing/2014/main" id="{A8AAC328-5DD4-6DF9-E794-D3AB0D893DE8}"/>
              </a:ext>
            </a:extLst>
          </p:cNvPr>
          <p:cNvPicPr>
            <a:picLocks noChangeAspect="1"/>
          </p:cNvPicPr>
          <p:nvPr/>
        </p:nvPicPr>
        <p:blipFill>
          <a:blip r:embed="rId3"/>
          <a:srcRect l="11468" r="12469" b="1"/>
          <a:stretch>
            <a:fillRect/>
          </a:stretch>
        </p:blipFill>
        <p:spPr>
          <a:xfrm>
            <a:off x="16928400" y="3790698"/>
            <a:ext cx="6621479" cy="8705088"/>
          </a:xfrm>
          <a:prstGeom prst="rect">
            <a:avLst/>
          </a:prstGeom>
          <a:noFill/>
          <a:ln>
            <a:noFill/>
          </a:ln>
        </p:spPr>
      </p:pic>
    </p:spTree>
    <p:extLst>
      <p:ext uri="{BB962C8B-B14F-4D97-AF65-F5344CB8AC3E}">
        <p14:creationId xmlns:p14="http://schemas.microsoft.com/office/powerpoint/2010/main" val="3729165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2E15C6-A61C-235E-9F08-90F484AD72A3}"/>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23D209D-333D-B1F1-AE76-117E90DBFA9D}"/>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How satisfied are you with your learning experience in this course?</a:t>
            </a:r>
          </a:p>
        </p:txBody>
      </p:sp>
      <p:sp>
        <p:nvSpPr>
          <p:cNvPr id="4" name="Rectangle 3">
            <a:extLst>
              <a:ext uri="{FF2B5EF4-FFF2-40B4-BE49-F238E27FC236}">
                <a16:creationId xmlns:a16="http://schemas.microsoft.com/office/drawing/2014/main" id="{C8666475-E3D2-B0EB-2A2A-63A66EA04A75}"/>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8519CDEF-1FC9-5B4B-6AED-65EC74EB46FA}"/>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10BD652A-832F-AC30-C757-13BD028FF497}"/>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B4EFA8D1-7413-0839-7BFA-B40E06BBA756}"/>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215706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3"/>
                                        </p:tgtEl>
                                      </p:cBhvr>
                                    </p:animEffect>
                                    <p:animScale>
                                      <p:cBhvr>
                                        <p:cTn id="7" dur="2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31"/>
          <p:cNvSpPr txBox="1">
            <a:spLocks noGrp="1"/>
          </p:cNvSpPr>
          <p:nvPr>
            <p:ph type="body" idx="1"/>
          </p:nvPr>
        </p:nvSpPr>
        <p:spPr>
          <a:xfrm>
            <a:off x="665288" y="4998720"/>
            <a:ext cx="23074200" cy="7057800"/>
          </a:xfrm>
          <a:prstGeom prst="rect">
            <a:avLst/>
          </a:prstGeom>
          <a:noFill/>
          <a:ln>
            <a:noFill/>
          </a:ln>
        </p:spPr>
        <p:txBody>
          <a:bodyPr spcFirstLastPara="1" wrap="square" lIns="0" tIns="195025" rIns="0" bIns="0" anchor="t" anchorCtr="0">
            <a:noAutofit/>
          </a:bodyPr>
          <a:lstStyle/>
          <a:p>
            <a:pPr marL="0" lvl="0" indent="0" algn="l" rtl="0">
              <a:lnSpc>
                <a:spcPct val="115000"/>
              </a:lnSpc>
              <a:spcBef>
                <a:spcPts val="0"/>
              </a:spcBef>
              <a:spcAft>
                <a:spcPts val="0"/>
              </a:spcAft>
              <a:buSzPts val="3700"/>
              <a:buNone/>
            </a:pPr>
            <a:r>
              <a:rPr lang="en-US" sz="3600" b="1" dirty="0">
                <a:solidFill>
                  <a:srgbClr val="CB1F62"/>
                </a:solidFill>
              </a:rPr>
              <a:t>                                                                                                       </a:t>
            </a:r>
            <a:r>
              <a:rPr lang="en-US" dirty="0"/>
              <a:t>Change is the only guaranteed constant </a:t>
            </a:r>
          </a:p>
          <a:p>
            <a:pPr marL="0" lvl="0" indent="0" algn="l" rtl="0">
              <a:lnSpc>
                <a:spcPct val="115000"/>
              </a:lnSpc>
              <a:spcBef>
                <a:spcPts val="0"/>
              </a:spcBef>
              <a:spcAft>
                <a:spcPts val="0"/>
              </a:spcAft>
              <a:buSzPts val="3700"/>
              <a:buNone/>
            </a:pPr>
            <a:endParaRPr lang="en-US" dirty="0"/>
          </a:p>
          <a:p>
            <a:pPr marL="0" lvl="0" indent="0">
              <a:buNone/>
            </a:pPr>
            <a:r>
              <a:rPr lang="en-US" dirty="0"/>
              <a:t>“AI </a:t>
            </a:r>
            <a:r>
              <a:rPr lang="en-US" sz="3600" b="1" dirty="0">
                <a:solidFill>
                  <a:srgbClr val="CB1F62"/>
                </a:solidFill>
              </a:rPr>
              <a:t>will not</a:t>
            </a:r>
            <a:r>
              <a:rPr lang="en-US" dirty="0"/>
              <a:t> displace programmers. But programmers who use AI </a:t>
            </a:r>
            <a:r>
              <a:rPr lang="en-US" sz="4000" b="1" dirty="0">
                <a:solidFill>
                  <a:srgbClr val="CB1F62"/>
                </a:solidFill>
              </a:rPr>
              <a:t>will</a:t>
            </a:r>
            <a:r>
              <a:rPr lang="en-US" dirty="0"/>
              <a:t> displace programmers who do not use AI.” – Prof Danny Dig</a:t>
            </a:r>
            <a:endParaRPr dirty="0"/>
          </a:p>
          <a:p>
            <a:pPr marL="0" lvl="0" indent="0" algn="l" rtl="0">
              <a:lnSpc>
                <a:spcPct val="115000"/>
              </a:lnSpc>
              <a:spcBef>
                <a:spcPts val="0"/>
              </a:spcBef>
              <a:spcAft>
                <a:spcPts val="0"/>
              </a:spcAft>
              <a:buSzPts val="3700"/>
              <a:buNone/>
            </a:pPr>
            <a:endParaRPr sz="3600" b="1" dirty="0">
              <a:solidFill>
                <a:srgbClr val="CB1F62"/>
              </a:solidFill>
            </a:endParaRPr>
          </a:p>
          <a:p>
            <a:pPr marL="0" lvl="0" indent="0" algn="l" rtl="0">
              <a:lnSpc>
                <a:spcPct val="115000"/>
              </a:lnSpc>
              <a:spcBef>
                <a:spcPts val="0"/>
              </a:spcBef>
              <a:spcAft>
                <a:spcPts val="0"/>
              </a:spcAft>
              <a:buSzPts val="3700"/>
              <a:buNone/>
            </a:pPr>
            <a:r>
              <a:rPr lang="en-US" sz="3600" b="1" dirty="0">
                <a:solidFill>
                  <a:srgbClr val="CB1F62"/>
                </a:solidFill>
              </a:rPr>
              <a:t>Together We Continue to Go Further </a:t>
            </a:r>
            <a:endParaRPr dirty="0"/>
          </a:p>
          <a:p>
            <a:pPr marL="0" lvl="0" indent="0" algn="l" rtl="0">
              <a:lnSpc>
                <a:spcPct val="115000"/>
              </a:lnSpc>
              <a:spcBef>
                <a:spcPts val="0"/>
              </a:spcBef>
              <a:spcAft>
                <a:spcPts val="0"/>
              </a:spcAft>
              <a:buSzPts val="3700"/>
              <a:buNone/>
            </a:pPr>
            <a:endParaRPr lang="en-US" dirty="0"/>
          </a:p>
          <a:p>
            <a:pPr marL="0" lvl="0" indent="0" algn="l" rtl="0">
              <a:lnSpc>
                <a:spcPct val="115000"/>
              </a:lnSpc>
              <a:spcBef>
                <a:spcPts val="0"/>
              </a:spcBef>
              <a:spcAft>
                <a:spcPts val="0"/>
              </a:spcAft>
              <a:buSzPts val="3700"/>
              <a:buNone/>
            </a:pPr>
            <a:r>
              <a:rPr lang="en-US" dirty="0"/>
              <a:t>CSCI 7000-005: Agentic Software Systems</a:t>
            </a:r>
          </a:p>
          <a:p>
            <a:pPr marL="0" lvl="0" indent="0" algn="l" rtl="0">
              <a:lnSpc>
                <a:spcPct val="115000"/>
              </a:lnSpc>
              <a:spcBef>
                <a:spcPts val="0"/>
              </a:spcBef>
              <a:spcAft>
                <a:spcPts val="0"/>
              </a:spcAft>
              <a:buSzPts val="3700"/>
              <a:buNone/>
            </a:pPr>
            <a:r>
              <a:rPr lang="en-US" dirty="0"/>
              <a:t>	- build an AI Agent that you can showcase in your portfolio</a:t>
            </a:r>
          </a:p>
          <a:p>
            <a:pPr marL="0" lvl="0" indent="0" algn="l" rtl="0">
              <a:lnSpc>
                <a:spcPct val="115000"/>
              </a:lnSpc>
              <a:spcBef>
                <a:spcPts val="0"/>
              </a:spcBef>
              <a:spcAft>
                <a:spcPts val="0"/>
              </a:spcAft>
              <a:buSzPts val="3700"/>
              <a:buNone/>
            </a:pPr>
            <a:endParaRPr lang="en-US" dirty="0"/>
          </a:p>
          <a:p>
            <a:pPr marL="0" lvl="0" indent="0" algn="l" rtl="0">
              <a:lnSpc>
                <a:spcPct val="115000"/>
              </a:lnSpc>
              <a:spcBef>
                <a:spcPts val="0"/>
              </a:spcBef>
              <a:spcAft>
                <a:spcPts val="0"/>
              </a:spcAft>
              <a:buSzPts val="3700"/>
              <a:buNone/>
            </a:pPr>
            <a:r>
              <a:rPr lang="en-US" dirty="0"/>
              <a:t>CSCI 7000-006: AI-Driven Leadership</a:t>
            </a:r>
          </a:p>
          <a:p>
            <a:pPr marL="0" lvl="0" indent="0" algn="l" rtl="0">
              <a:lnSpc>
                <a:spcPct val="115000"/>
              </a:lnSpc>
              <a:spcBef>
                <a:spcPts val="0"/>
              </a:spcBef>
              <a:spcAft>
                <a:spcPts val="0"/>
              </a:spcAft>
              <a:buSzPts val="3700"/>
              <a:buNone/>
            </a:pPr>
            <a:r>
              <a:rPr lang="en-US" dirty="0"/>
              <a:t>	- use AI to augment your ability to communicate, lead with values, and people skills</a:t>
            </a:r>
            <a:endParaRPr dirty="0"/>
          </a:p>
        </p:txBody>
      </p:sp>
      <p:pic>
        <p:nvPicPr>
          <p:cNvPr id="849" name="Google Shape;849;p31"/>
          <p:cNvPicPr preferRelativeResize="0"/>
          <p:nvPr/>
        </p:nvPicPr>
        <p:blipFill rotWithShape="1">
          <a:blip r:embed="rId3">
            <a:alphaModFix/>
          </a:blip>
          <a:srcRect/>
          <a:stretch/>
        </p:blipFill>
        <p:spPr>
          <a:xfrm>
            <a:off x="20994242" y="3643038"/>
            <a:ext cx="1991870" cy="2607714"/>
          </a:xfrm>
          <a:prstGeom prst="rect">
            <a:avLst/>
          </a:prstGeom>
          <a:noFill/>
          <a:ln>
            <a:noFill/>
          </a:ln>
        </p:spPr>
      </p:pic>
      <p:sp>
        <p:nvSpPr>
          <p:cNvPr id="852" name="Google Shape;852;p31"/>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SzPts val="8800"/>
              <a:buNone/>
            </a:pPr>
            <a:r>
              <a:rPr lang="en-US" dirty="0"/>
              <a:t>Summary and What’s Next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6F226-18DC-78E5-C5F7-DD2747052763}"/>
            </a:ext>
          </a:extLst>
        </p:cNvPr>
        <p:cNvGrpSpPr/>
        <p:nvPr/>
      </p:nvGrpSpPr>
      <p:grpSpPr>
        <a:xfrm>
          <a:off x="0" y="0"/>
          <a:ext cx="0" cy="0"/>
          <a:chOff x="0" y="0"/>
          <a:chExt cx="0" cy="0"/>
        </a:xfrm>
      </p:grpSpPr>
      <p:sp>
        <p:nvSpPr>
          <p:cNvPr id="16385" name="Title 1">
            <a:extLst>
              <a:ext uri="{FF2B5EF4-FFF2-40B4-BE49-F238E27FC236}">
                <a16:creationId xmlns:a16="http://schemas.microsoft.com/office/drawing/2014/main" id="{1AEBF290-68C8-C26C-9D10-6C1E0345F76C}"/>
              </a:ext>
            </a:extLst>
          </p:cNvPr>
          <p:cNvSpPr>
            <a:spLocks noGrp="1"/>
          </p:cNvSpPr>
          <p:nvPr>
            <p:ph type="title"/>
          </p:nvPr>
        </p:nvSpPr>
        <p:spPr/>
        <p:txBody>
          <a:bodyPr/>
          <a:lstStyle/>
          <a:p>
            <a:r>
              <a:rPr lang="en-US" altLang="en-US" dirty="0"/>
              <a:t>Overview of 24 research papers</a:t>
            </a:r>
          </a:p>
        </p:txBody>
      </p:sp>
      <p:sp>
        <p:nvSpPr>
          <p:cNvPr id="16387" name="Slide Number Placeholder 3">
            <a:extLst>
              <a:ext uri="{FF2B5EF4-FFF2-40B4-BE49-F238E27FC236}">
                <a16:creationId xmlns:a16="http://schemas.microsoft.com/office/drawing/2014/main" id="{069F4E22-0740-0B62-51B2-C81769009DA8}"/>
              </a:ext>
            </a:extLst>
          </p:cNvPr>
          <p:cNvSpPr>
            <a:spLocks noGrp="1"/>
          </p:cNvSpPr>
          <p:nvPr>
            <p:ph type="sldNum" sz="quarter" idx="4294967295"/>
          </p:nvPr>
        </p:nvSpPr>
        <p:spPr>
          <a:xfrm>
            <a:off x="16510000" y="12458700"/>
            <a:ext cx="3810000" cy="9144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800">
                <a:solidFill>
                  <a:schemeClr val="tx1"/>
                </a:solidFill>
                <a:latin typeface="Times New Roman" charset="0"/>
                <a:ea typeface="ＭＳ Ｐゴシック" charset="-128"/>
              </a:defRPr>
            </a:lvl1pPr>
            <a:lvl2pPr marL="1485900" indent="-571500">
              <a:defRPr sz="4800">
                <a:solidFill>
                  <a:schemeClr val="tx1"/>
                </a:solidFill>
                <a:latin typeface="Times New Roman" charset="0"/>
                <a:ea typeface="ＭＳ Ｐゴシック" charset="-128"/>
              </a:defRPr>
            </a:lvl2pPr>
            <a:lvl3pPr marL="2286000" indent="-457200">
              <a:defRPr sz="4800">
                <a:solidFill>
                  <a:schemeClr val="tx1"/>
                </a:solidFill>
                <a:latin typeface="Times New Roman" charset="0"/>
                <a:ea typeface="ＭＳ Ｐゴシック" charset="-128"/>
              </a:defRPr>
            </a:lvl3pPr>
            <a:lvl4pPr marL="3200400" indent="-457200">
              <a:defRPr sz="4800">
                <a:solidFill>
                  <a:schemeClr val="tx1"/>
                </a:solidFill>
                <a:latin typeface="Times New Roman" charset="0"/>
                <a:ea typeface="ＭＳ Ｐゴシック" charset="-128"/>
              </a:defRPr>
            </a:lvl4pPr>
            <a:lvl5pPr marL="4114800" indent="-457200">
              <a:defRPr sz="4800">
                <a:solidFill>
                  <a:schemeClr val="tx1"/>
                </a:solidFill>
                <a:latin typeface="Times New Roman" charset="0"/>
                <a:ea typeface="ＭＳ Ｐゴシック" charset="-128"/>
              </a:defRPr>
            </a:lvl5pPr>
            <a:lvl6pPr marL="5029200" indent="-457200" eaLnBrk="0" fontAlgn="base" hangingPunct="0">
              <a:spcBef>
                <a:spcPct val="0"/>
              </a:spcBef>
              <a:spcAft>
                <a:spcPct val="0"/>
              </a:spcAft>
              <a:defRPr sz="4800">
                <a:solidFill>
                  <a:schemeClr val="tx1"/>
                </a:solidFill>
                <a:latin typeface="Times New Roman" charset="0"/>
                <a:ea typeface="ＭＳ Ｐゴシック" charset="-128"/>
              </a:defRPr>
            </a:lvl6pPr>
            <a:lvl7pPr marL="5943600" indent="-457200" eaLnBrk="0" fontAlgn="base" hangingPunct="0">
              <a:spcBef>
                <a:spcPct val="0"/>
              </a:spcBef>
              <a:spcAft>
                <a:spcPct val="0"/>
              </a:spcAft>
              <a:defRPr sz="4800">
                <a:solidFill>
                  <a:schemeClr val="tx1"/>
                </a:solidFill>
                <a:latin typeface="Times New Roman" charset="0"/>
                <a:ea typeface="ＭＳ Ｐゴシック" charset="-128"/>
              </a:defRPr>
            </a:lvl7pPr>
            <a:lvl8pPr marL="6858000" indent="-457200" eaLnBrk="0" fontAlgn="base" hangingPunct="0">
              <a:spcBef>
                <a:spcPct val="0"/>
              </a:spcBef>
              <a:spcAft>
                <a:spcPct val="0"/>
              </a:spcAft>
              <a:defRPr sz="4800">
                <a:solidFill>
                  <a:schemeClr val="tx1"/>
                </a:solidFill>
                <a:latin typeface="Times New Roman" charset="0"/>
                <a:ea typeface="ＭＳ Ｐゴシック" charset="-128"/>
              </a:defRPr>
            </a:lvl8pPr>
            <a:lvl9pPr marL="7772400" indent="-457200" eaLnBrk="0" fontAlgn="base" hangingPunct="0">
              <a:spcBef>
                <a:spcPct val="0"/>
              </a:spcBef>
              <a:spcAft>
                <a:spcPct val="0"/>
              </a:spcAft>
              <a:defRPr sz="4800">
                <a:solidFill>
                  <a:schemeClr val="tx1"/>
                </a:solidFill>
                <a:latin typeface="Times New Roman" charset="0"/>
                <a:ea typeface="ＭＳ Ｐゴシック" charset="-128"/>
              </a:defRPr>
            </a:lvl9pPr>
          </a:lstStyle>
          <a:p>
            <a:r>
              <a:rPr lang="en-US" altLang="en-US" sz="2800">
                <a:solidFill>
                  <a:schemeClr val="bg2"/>
                </a:solidFill>
                <a:latin typeface="Arial" charset="0"/>
              </a:rPr>
              <a:t>1-</a:t>
            </a:r>
            <a:fld id="{AFD03645-6066-5449-BF77-2BE453E16359}" type="slidenum">
              <a:rPr lang="en-US" altLang="en-US" sz="2800">
                <a:solidFill>
                  <a:schemeClr val="bg2"/>
                </a:solidFill>
                <a:latin typeface="Arial" charset="0"/>
              </a:rPr>
              <a:pPr/>
              <a:t>3</a:t>
            </a:fld>
            <a:endParaRPr lang="en-US" altLang="en-US" sz="2800">
              <a:solidFill>
                <a:schemeClr val="bg2"/>
              </a:solidFill>
              <a:latin typeface="Arial" charset="0"/>
            </a:endParaRPr>
          </a:p>
        </p:txBody>
      </p:sp>
      <p:pic>
        <p:nvPicPr>
          <p:cNvPr id="4" name="Picture 3">
            <a:extLst>
              <a:ext uri="{FF2B5EF4-FFF2-40B4-BE49-F238E27FC236}">
                <a16:creationId xmlns:a16="http://schemas.microsoft.com/office/drawing/2014/main" id="{5DB6A91B-C0BA-21E7-BFF2-FF3BC7A258B3}"/>
              </a:ext>
            </a:extLst>
          </p:cNvPr>
          <p:cNvPicPr>
            <a:picLocks noChangeAspect="1"/>
          </p:cNvPicPr>
          <p:nvPr/>
        </p:nvPicPr>
        <p:blipFill>
          <a:blip r:embed="rId3"/>
          <a:stretch>
            <a:fillRect/>
          </a:stretch>
        </p:blipFill>
        <p:spPr>
          <a:xfrm>
            <a:off x="6185647" y="3627092"/>
            <a:ext cx="9569823" cy="9616779"/>
          </a:xfrm>
          <a:prstGeom prst="rect">
            <a:avLst/>
          </a:prstGeom>
        </p:spPr>
      </p:pic>
    </p:spTree>
    <p:extLst>
      <p:ext uri="{BB962C8B-B14F-4D97-AF65-F5344CB8AC3E}">
        <p14:creationId xmlns:p14="http://schemas.microsoft.com/office/powerpoint/2010/main" val="1821000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573DD-ED68-DED0-0670-D23A31DD9225}"/>
            </a:ext>
          </a:extLst>
        </p:cNvPr>
        <p:cNvGrpSpPr/>
        <p:nvPr/>
      </p:nvGrpSpPr>
      <p:grpSpPr>
        <a:xfrm>
          <a:off x="0" y="0"/>
          <a:ext cx="0" cy="0"/>
          <a:chOff x="0" y="0"/>
          <a:chExt cx="0" cy="0"/>
        </a:xfrm>
      </p:grpSpPr>
      <p:sp>
        <p:nvSpPr>
          <p:cNvPr id="16385" name="Title 1">
            <a:extLst>
              <a:ext uri="{FF2B5EF4-FFF2-40B4-BE49-F238E27FC236}">
                <a16:creationId xmlns:a16="http://schemas.microsoft.com/office/drawing/2014/main" id="{5F36274F-3873-D89E-688B-63E401E90BBE}"/>
              </a:ext>
            </a:extLst>
          </p:cNvPr>
          <p:cNvSpPr>
            <a:spLocks noGrp="1"/>
          </p:cNvSpPr>
          <p:nvPr>
            <p:ph type="title"/>
          </p:nvPr>
        </p:nvSpPr>
        <p:spPr/>
        <p:txBody>
          <a:bodyPr/>
          <a:lstStyle/>
          <a:p>
            <a:r>
              <a:rPr lang="en-US" altLang="en-US" dirty="0"/>
              <a:t>Revisit topics we covered</a:t>
            </a:r>
          </a:p>
        </p:txBody>
      </p:sp>
      <p:sp>
        <p:nvSpPr>
          <p:cNvPr id="16386" name="Content Placeholder 2">
            <a:extLst>
              <a:ext uri="{FF2B5EF4-FFF2-40B4-BE49-F238E27FC236}">
                <a16:creationId xmlns:a16="http://schemas.microsoft.com/office/drawing/2014/main" id="{6CC28A50-3561-2D9D-8E9B-B609A59281BD}"/>
              </a:ext>
            </a:extLst>
          </p:cNvPr>
          <p:cNvSpPr>
            <a:spLocks noGrp="1"/>
          </p:cNvSpPr>
          <p:nvPr>
            <p:ph idx="1"/>
          </p:nvPr>
        </p:nvSpPr>
        <p:spPr/>
        <p:txBody>
          <a:bodyPr/>
          <a:lstStyle/>
          <a:p>
            <a:pPr marL="0" indent="0">
              <a:buNone/>
            </a:pPr>
            <a:r>
              <a:rPr lang="en-US" altLang="en-US" dirty="0"/>
              <a:t>Foundations of GenAI for SE: </a:t>
            </a:r>
          </a:p>
          <a:p>
            <a:pPr marL="0" indent="0">
              <a:buNone/>
            </a:pPr>
            <a:r>
              <a:rPr lang="en-US" altLang="en-US" dirty="0"/>
              <a:t>	- major surveys of LLMs-for-SE and SE-specific LLM capabilities</a:t>
            </a:r>
          </a:p>
          <a:p>
            <a:pPr marL="0" indent="0">
              <a:buNone/>
            </a:pPr>
            <a:r>
              <a:rPr lang="en-US" altLang="en-US" dirty="0"/>
              <a:t>	- knowledge injection</a:t>
            </a:r>
          </a:p>
          <a:p>
            <a:pPr marL="0" indent="0">
              <a:buNone/>
            </a:pPr>
            <a:r>
              <a:rPr lang="en-US" altLang="en-US" dirty="0"/>
              <a:t>	- prompting effectiveness, impact of fine-tuning</a:t>
            </a:r>
          </a:p>
          <a:p>
            <a:pPr marL="0" indent="0">
              <a:buNone/>
            </a:pPr>
            <a:endParaRPr lang="en-US" altLang="en-US" dirty="0"/>
          </a:p>
          <a:p>
            <a:pPr marL="0" indent="0">
              <a:buNone/>
            </a:pPr>
            <a:r>
              <a:rPr lang="en-US" altLang="en-US" dirty="0"/>
              <a:t>Deep dives:</a:t>
            </a:r>
          </a:p>
          <a:p>
            <a:pPr marL="0" indent="0">
              <a:buNone/>
            </a:pPr>
            <a:r>
              <a:rPr lang="en-US" altLang="en-US" dirty="0"/>
              <a:t>	- LLM-based refactoring (</a:t>
            </a:r>
            <a:r>
              <a:rPr lang="en-US" altLang="en-US" dirty="0" err="1"/>
              <a:t>ExtractMethod</a:t>
            </a:r>
            <a:r>
              <a:rPr lang="en-US" altLang="en-US" dirty="0"/>
              <a:t>, </a:t>
            </a:r>
            <a:r>
              <a:rPr lang="en-US" altLang="en-US" dirty="0" err="1"/>
              <a:t>MoveMethod</a:t>
            </a:r>
            <a:r>
              <a:rPr lang="en-US" altLang="en-US" dirty="0"/>
              <a:t>, </a:t>
            </a:r>
            <a:r>
              <a:rPr lang="en-US" altLang="en-US" dirty="0" err="1"/>
              <a:t>ExtractClass</a:t>
            </a:r>
            <a:r>
              <a:rPr lang="en-US" altLang="en-US" dirty="0"/>
              <a:t>), </a:t>
            </a:r>
          </a:p>
          <a:p>
            <a:pPr marL="0" indent="0">
              <a:buNone/>
            </a:pPr>
            <a:r>
              <a:rPr lang="en-US" altLang="en-US" dirty="0"/>
              <a:t>	- code migration at Google</a:t>
            </a:r>
          </a:p>
          <a:p>
            <a:pPr marL="0" indent="0">
              <a:buNone/>
            </a:pPr>
            <a:r>
              <a:rPr lang="en-US" altLang="en-US" dirty="0"/>
              <a:t>	- test generation (</a:t>
            </a:r>
            <a:r>
              <a:rPr lang="en-US" altLang="en-US" dirty="0" err="1"/>
              <a:t>TestSpark</a:t>
            </a:r>
            <a:r>
              <a:rPr lang="en-US" altLang="en-US" dirty="0"/>
              <a:t>)</a:t>
            </a:r>
          </a:p>
          <a:p>
            <a:pPr marL="0" indent="0">
              <a:buNone/>
            </a:pPr>
            <a:r>
              <a:rPr lang="en-US" altLang="en-US" dirty="0"/>
              <a:t>       - automatic program repair (</a:t>
            </a:r>
            <a:r>
              <a:rPr lang="en-US" altLang="en-US" dirty="0" err="1"/>
              <a:t>AutoCodeRover</a:t>
            </a:r>
            <a:r>
              <a:rPr lang="en-US" altLang="en-US" dirty="0"/>
              <a:t>, </a:t>
            </a:r>
            <a:r>
              <a:rPr lang="en-US" altLang="en-US" dirty="0" err="1"/>
              <a:t>RepairAgent</a:t>
            </a:r>
            <a:r>
              <a:rPr lang="en-US" altLang="en-US" dirty="0"/>
              <a:t>)</a:t>
            </a:r>
          </a:p>
          <a:p>
            <a:pPr marL="0" indent="0">
              <a:buNone/>
            </a:pPr>
            <a:r>
              <a:rPr lang="en-US" altLang="en-US" dirty="0"/>
              <a:t>	- debugging (</a:t>
            </a:r>
            <a:r>
              <a:rPr lang="en-US" altLang="en-US" dirty="0" err="1"/>
              <a:t>NIODebugger</a:t>
            </a:r>
            <a:r>
              <a:rPr lang="en-US" altLang="en-US" dirty="0"/>
              <a:t>)</a:t>
            </a:r>
          </a:p>
          <a:p>
            <a:pPr marL="0" indent="0">
              <a:buNone/>
            </a:pPr>
            <a:r>
              <a:rPr lang="en-US" altLang="en-US" dirty="0"/>
              <a:t>	- documentation updates</a:t>
            </a:r>
          </a:p>
          <a:p>
            <a:pPr marL="0" indent="0">
              <a:buNone/>
            </a:pPr>
            <a:r>
              <a:rPr lang="en-US" altLang="en-US" dirty="0"/>
              <a:t>	-  code generation / inefficiency taxonomies, AI Coding assistants</a:t>
            </a:r>
          </a:p>
          <a:p>
            <a:pPr marL="0" indent="0">
              <a:buNone/>
            </a:pPr>
            <a:r>
              <a:rPr lang="en-US" altLang="en-US" dirty="0"/>
              <a:t>       - agents (</a:t>
            </a:r>
            <a:r>
              <a:rPr lang="en-US" altLang="en-US" dirty="0" err="1"/>
              <a:t>CoRenameAgent</a:t>
            </a:r>
            <a:r>
              <a:rPr lang="en-US" altLang="en-US" dirty="0"/>
              <a:t>, </a:t>
            </a:r>
            <a:r>
              <a:rPr lang="en-US" altLang="en-US" dirty="0" err="1"/>
              <a:t>RepairAgent</a:t>
            </a:r>
            <a:r>
              <a:rPr lang="en-US" altLang="en-US" dirty="0"/>
              <a:t>, Mantra, effort estimation), human-AI collaboration</a:t>
            </a:r>
          </a:p>
          <a:p>
            <a:pPr marL="0" indent="0">
              <a:buNone/>
            </a:pPr>
            <a:endParaRPr lang="en-US" altLang="en-US" dirty="0"/>
          </a:p>
          <a:p>
            <a:pPr marL="0" indent="0">
              <a:buNone/>
            </a:pPr>
            <a:r>
              <a:rPr lang="en-US" altLang="en-US" dirty="0"/>
              <a:t> </a:t>
            </a:r>
          </a:p>
          <a:p>
            <a:pPr marL="0" indent="0">
              <a:buNone/>
            </a:pPr>
            <a:endParaRPr lang="en-US" altLang="en-US" dirty="0"/>
          </a:p>
          <a:p>
            <a:pPr marL="0" indent="0">
              <a:buNone/>
            </a:pPr>
            <a:endParaRPr lang="en-US" altLang="en-US" dirty="0"/>
          </a:p>
          <a:p>
            <a:pPr marL="0" indent="0">
              <a:buNone/>
            </a:pPr>
            <a:endParaRPr lang="en-US" altLang="en-US" dirty="0"/>
          </a:p>
          <a:p>
            <a:endParaRPr lang="en-US" altLang="en-US" dirty="0"/>
          </a:p>
          <a:p>
            <a:pPr marL="0" indent="0">
              <a:buNone/>
            </a:pPr>
            <a:r>
              <a:rPr lang="en-US" altLang="en-US" dirty="0"/>
              <a:t>Revisit your expectations from the class</a:t>
            </a:r>
          </a:p>
          <a:p>
            <a:endParaRPr lang="en-US" altLang="en-US" dirty="0"/>
          </a:p>
          <a:p>
            <a:pPr marL="0" indent="0">
              <a:buNone/>
            </a:pPr>
            <a:r>
              <a:rPr lang="en-US" altLang="en-US" dirty="0"/>
              <a:t>What is NEXT?</a:t>
            </a:r>
          </a:p>
          <a:p>
            <a:endParaRPr lang="en-US" altLang="en-US" dirty="0"/>
          </a:p>
        </p:txBody>
      </p:sp>
      <p:sp>
        <p:nvSpPr>
          <p:cNvPr id="16387" name="Slide Number Placeholder 3">
            <a:extLst>
              <a:ext uri="{FF2B5EF4-FFF2-40B4-BE49-F238E27FC236}">
                <a16:creationId xmlns:a16="http://schemas.microsoft.com/office/drawing/2014/main" id="{5D2D3BDA-0A13-90EA-9240-0C78C1FD7E71}"/>
              </a:ext>
            </a:extLst>
          </p:cNvPr>
          <p:cNvSpPr>
            <a:spLocks noGrp="1"/>
          </p:cNvSpPr>
          <p:nvPr>
            <p:ph type="sldNum" sz="quarter" idx="4294967295"/>
          </p:nvPr>
        </p:nvSpPr>
        <p:spPr>
          <a:xfrm>
            <a:off x="16510000" y="12458700"/>
            <a:ext cx="3810000" cy="9144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800">
                <a:solidFill>
                  <a:schemeClr val="tx1"/>
                </a:solidFill>
                <a:latin typeface="Times New Roman" charset="0"/>
                <a:ea typeface="ＭＳ Ｐゴシック" charset="-128"/>
              </a:defRPr>
            </a:lvl1pPr>
            <a:lvl2pPr marL="1485900" indent="-571500">
              <a:defRPr sz="4800">
                <a:solidFill>
                  <a:schemeClr val="tx1"/>
                </a:solidFill>
                <a:latin typeface="Times New Roman" charset="0"/>
                <a:ea typeface="ＭＳ Ｐゴシック" charset="-128"/>
              </a:defRPr>
            </a:lvl2pPr>
            <a:lvl3pPr marL="2286000" indent="-457200">
              <a:defRPr sz="4800">
                <a:solidFill>
                  <a:schemeClr val="tx1"/>
                </a:solidFill>
                <a:latin typeface="Times New Roman" charset="0"/>
                <a:ea typeface="ＭＳ Ｐゴシック" charset="-128"/>
              </a:defRPr>
            </a:lvl3pPr>
            <a:lvl4pPr marL="3200400" indent="-457200">
              <a:defRPr sz="4800">
                <a:solidFill>
                  <a:schemeClr val="tx1"/>
                </a:solidFill>
                <a:latin typeface="Times New Roman" charset="0"/>
                <a:ea typeface="ＭＳ Ｐゴシック" charset="-128"/>
              </a:defRPr>
            </a:lvl4pPr>
            <a:lvl5pPr marL="4114800" indent="-457200">
              <a:defRPr sz="4800">
                <a:solidFill>
                  <a:schemeClr val="tx1"/>
                </a:solidFill>
                <a:latin typeface="Times New Roman" charset="0"/>
                <a:ea typeface="ＭＳ Ｐゴシック" charset="-128"/>
              </a:defRPr>
            </a:lvl5pPr>
            <a:lvl6pPr marL="5029200" indent="-457200" eaLnBrk="0" fontAlgn="base" hangingPunct="0">
              <a:spcBef>
                <a:spcPct val="0"/>
              </a:spcBef>
              <a:spcAft>
                <a:spcPct val="0"/>
              </a:spcAft>
              <a:defRPr sz="4800">
                <a:solidFill>
                  <a:schemeClr val="tx1"/>
                </a:solidFill>
                <a:latin typeface="Times New Roman" charset="0"/>
                <a:ea typeface="ＭＳ Ｐゴシック" charset="-128"/>
              </a:defRPr>
            </a:lvl6pPr>
            <a:lvl7pPr marL="5943600" indent="-457200" eaLnBrk="0" fontAlgn="base" hangingPunct="0">
              <a:spcBef>
                <a:spcPct val="0"/>
              </a:spcBef>
              <a:spcAft>
                <a:spcPct val="0"/>
              </a:spcAft>
              <a:defRPr sz="4800">
                <a:solidFill>
                  <a:schemeClr val="tx1"/>
                </a:solidFill>
                <a:latin typeface="Times New Roman" charset="0"/>
                <a:ea typeface="ＭＳ Ｐゴシック" charset="-128"/>
              </a:defRPr>
            </a:lvl7pPr>
            <a:lvl8pPr marL="6858000" indent="-457200" eaLnBrk="0" fontAlgn="base" hangingPunct="0">
              <a:spcBef>
                <a:spcPct val="0"/>
              </a:spcBef>
              <a:spcAft>
                <a:spcPct val="0"/>
              </a:spcAft>
              <a:defRPr sz="4800">
                <a:solidFill>
                  <a:schemeClr val="tx1"/>
                </a:solidFill>
                <a:latin typeface="Times New Roman" charset="0"/>
                <a:ea typeface="ＭＳ Ｐゴシック" charset="-128"/>
              </a:defRPr>
            </a:lvl8pPr>
            <a:lvl9pPr marL="7772400" indent="-457200" eaLnBrk="0" fontAlgn="base" hangingPunct="0">
              <a:spcBef>
                <a:spcPct val="0"/>
              </a:spcBef>
              <a:spcAft>
                <a:spcPct val="0"/>
              </a:spcAft>
              <a:defRPr sz="4800">
                <a:solidFill>
                  <a:schemeClr val="tx1"/>
                </a:solidFill>
                <a:latin typeface="Times New Roman" charset="0"/>
                <a:ea typeface="ＭＳ Ｐゴシック" charset="-128"/>
              </a:defRPr>
            </a:lvl9pPr>
          </a:lstStyle>
          <a:p>
            <a:r>
              <a:rPr lang="en-US" altLang="en-US" sz="2800">
                <a:solidFill>
                  <a:schemeClr val="bg2"/>
                </a:solidFill>
                <a:latin typeface="Arial" charset="0"/>
              </a:rPr>
              <a:t>1-</a:t>
            </a:r>
            <a:fld id="{AFD03645-6066-5449-BF77-2BE453E16359}" type="slidenum">
              <a:rPr lang="en-US" altLang="en-US" sz="2800">
                <a:solidFill>
                  <a:schemeClr val="bg2"/>
                </a:solidFill>
                <a:latin typeface="Arial" charset="0"/>
              </a:rPr>
              <a:pPr/>
              <a:t>4</a:t>
            </a:fld>
            <a:endParaRPr lang="en-US" altLang="en-US" sz="2800">
              <a:solidFill>
                <a:schemeClr val="bg2"/>
              </a:solidFill>
              <a:latin typeface="Arial" charset="0"/>
            </a:endParaRPr>
          </a:p>
        </p:txBody>
      </p:sp>
    </p:spTree>
    <p:extLst>
      <p:ext uri="{BB962C8B-B14F-4D97-AF65-F5344CB8AC3E}">
        <p14:creationId xmlns:p14="http://schemas.microsoft.com/office/powerpoint/2010/main" val="318032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F4AA63-52F2-D0ED-C867-0B4C71C647A3}"/>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76EA0A6-C540-950A-10E9-A621DE1ED014}"/>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What was your main takeaway from the research papers we covered?</a:t>
            </a:r>
          </a:p>
        </p:txBody>
      </p:sp>
      <p:sp>
        <p:nvSpPr>
          <p:cNvPr id="4" name="Rectangle 3">
            <a:extLst>
              <a:ext uri="{FF2B5EF4-FFF2-40B4-BE49-F238E27FC236}">
                <a16:creationId xmlns:a16="http://schemas.microsoft.com/office/drawing/2014/main" id="{D3EEE9DD-BC5A-E7AA-BA43-A44C10913723}"/>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EE3742B1-557E-26E9-F9F0-242DBEF9FF7C}"/>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8578ED72-95DB-25E2-3351-AD6513A466FB}"/>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3C715CC1-4CCD-63E2-E2DC-25372C18C8CE}"/>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2922319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 LLMs as Core SE Infrastructure</a:t>
            </a:r>
          </a:p>
        </p:txBody>
      </p:sp>
      <p:sp>
        <p:nvSpPr>
          <p:cNvPr id="3" name="Content Placeholder 2"/>
          <p:cNvSpPr>
            <a:spLocks noGrp="1"/>
          </p:cNvSpPr>
          <p:nvPr>
            <p:ph idx="1"/>
          </p:nvPr>
        </p:nvSpPr>
        <p:spPr/>
        <p:txBody>
          <a:bodyPr/>
          <a:lstStyle/>
          <a:p>
            <a:pPr marL="0" indent="0">
              <a:buNone/>
              <a:defRPr sz="2400"/>
            </a:pPr>
            <a:r>
              <a:rPr sz="3600" dirty="0"/>
              <a:t>Survey &amp; SLR papers position LLMs as foundational for many SE tasks</a:t>
            </a:r>
            <a:r>
              <a:rPr lang="en-US" sz="3600" dirty="0"/>
              <a:t> downstream</a:t>
            </a:r>
            <a:endParaRPr sz="3600" dirty="0"/>
          </a:p>
          <a:p>
            <a:pPr marL="0" indent="0">
              <a:buNone/>
              <a:defRPr sz="2400"/>
            </a:pPr>
            <a:endParaRPr lang="en-US" sz="3600" dirty="0"/>
          </a:p>
          <a:p>
            <a:pPr marL="0" indent="0">
              <a:buNone/>
              <a:defRPr sz="2400"/>
            </a:pPr>
            <a:r>
              <a:rPr lang="en-US" sz="3600" b="1" dirty="0">
                <a:solidFill>
                  <a:srgbClr val="CB1F62"/>
                </a:solidFill>
              </a:rPr>
              <a:t>KEY Idea: </a:t>
            </a:r>
            <a:r>
              <a:rPr lang="en-US" sz="3600" dirty="0"/>
              <a:t>LLMs are not one-off tools; they’re treated as </a:t>
            </a:r>
            <a:r>
              <a:rPr lang="en-US" sz="3600" b="1" dirty="0"/>
              <a:t>core infrastructure</a:t>
            </a:r>
            <a:r>
              <a:rPr lang="en-US" sz="3600" dirty="0"/>
              <a:t> that underpins many downstream tasks (generation, repair, refactoring, documentation, estimation, etc.)</a:t>
            </a:r>
            <a:endParaRPr sz="3600" dirty="0"/>
          </a:p>
          <a:p>
            <a:pPr marL="0" indent="0">
              <a:buNone/>
              <a:defRPr sz="2400"/>
            </a:pPr>
            <a:endParaRPr lang="en-US" sz="3600" dirty="0"/>
          </a:p>
          <a:p>
            <a:pPr marL="0" indent="0">
              <a:buNone/>
              <a:defRPr sz="2400"/>
            </a:pPr>
            <a:r>
              <a:rPr sz="3600" dirty="0"/>
              <a:t>Hybrid techniques (LLMs + traditional SE) are essential for reliable, efficient workflows.</a:t>
            </a:r>
          </a:p>
          <a:p>
            <a:pPr marL="0" indent="0">
              <a:buNone/>
              <a:defRPr sz="2400"/>
            </a:pPr>
            <a:endParaRPr lang="en-US" sz="3600" dirty="0"/>
          </a:p>
          <a:p>
            <a:pPr marL="0" indent="0">
              <a:buNone/>
              <a:defRPr sz="2400"/>
            </a:pPr>
            <a:r>
              <a:rPr sz="3600" dirty="0"/>
              <a:t>Emergent properties enable creativity but raise challenges around control and correctness.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 Code Transformation &amp; Refactoring at Scale</a:t>
            </a:r>
          </a:p>
        </p:txBody>
      </p:sp>
      <p:sp>
        <p:nvSpPr>
          <p:cNvPr id="3" name="Content Placeholder 2"/>
          <p:cNvSpPr>
            <a:spLocks noGrp="1"/>
          </p:cNvSpPr>
          <p:nvPr>
            <p:ph idx="1"/>
          </p:nvPr>
        </p:nvSpPr>
        <p:spPr/>
        <p:txBody>
          <a:bodyPr/>
          <a:lstStyle/>
          <a:p>
            <a:pPr marL="0" indent="0">
              <a:buNone/>
              <a:defRPr sz="2400"/>
            </a:pPr>
            <a:r>
              <a:rPr sz="3600" dirty="0"/>
              <a:t>Focus on Extract/Move Method, Extract Class, migrations, and code-change patterns (CPATs).</a:t>
            </a:r>
          </a:p>
          <a:p>
            <a:pPr marL="0" indent="0">
              <a:buNone/>
              <a:defRPr sz="2400"/>
            </a:pPr>
            <a:endParaRPr lang="en-US" sz="3600" dirty="0"/>
          </a:p>
          <a:p>
            <a:pPr marL="0" indent="0">
              <a:buNone/>
              <a:defRPr sz="2400"/>
            </a:pPr>
            <a:r>
              <a:rPr lang="en-US" sz="3600" dirty="0"/>
              <a:t>T</a:t>
            </a:r>
            <a:r>
              <a:rPr sz="3600" dirty="0"/>
              <a:t>ools</a:t>
            </a:r>
            <a:r>
              <a:rPr lang="en-US" sz="3600" dirty="0"/>
              <a:t>: </a:t>
            </a:r>
            <a:r>
              <a:rPr sz="3600" dirty="0" err="1"/>
              <a:t>PyCraft</a:t>
            </a:r>
            <a:r>
              <a:rPr sz="3600" dirty="0"/>
              <a:t>, EM-Assist, MM-ASSIST, MANTRA, HECS, and </a:t>
            </a:r>
            <a:r>
              <a:rPr lang="en-US" sz="3600" dirty="0" err="1"/>
              <a:t>R</a:t>
            </a:r>
            <a:r>
              <a:rPr sz="3600" dirty="0" err="1"/>
              <a:t>efactoring</a:t>
            </a:r>
            <a:r>
              <a:rPr lang="en-US" sz="3600" dirty="0" err="1"/>
              <a:t>M</a:t>
            </a:r>
            <a:r>
              <a:rPr sz="3600" dirty="0" err="1"/>
              <a:t>iner</a:t>
            </a:r>
            <a:r>
              <a:rPr sz="3600" dirty="0"/>
              <a:t>.</a:t>
            </a:r>
          </a:p>
          <a:p>
            <a:pPr marL="0" indent="0">
              <a:buNone/>
              <a:defRPr sz="2400"/>
            </a:pPr>
            <a:endParaRPr lang="en-US" sz="3600" dirty="0"/>
          </a:p>
          <a:p>
            <a:pPr marL="0" indent="0">
              <a:buNone/>
              <a:defRPr sz="2400"/>
            </a:pPr>
            <a:r>
              <a:rPr sz="3600" dirty="0"/>
              <a:t>LLMs provide "expert" suggestions; static/dynamic analysis and IDEs enforce safety and mechanics.</a:t>
            </a:r>
          </a:p>
          <a:p>
            <a:pPr marL="0" indent="0">
              <a:buNone/>
              <a:defRPr sz="2400"/>
            </a:pPr>
            <a:endParaRPr lang="en-US" sz="3600" dirty="0"/>
          </a:p>
          <a:p>
            <a:pPr marL="0" indent="0">
              <a:buNone/>
              <a:defRPr sz="2400"/>
            </a:pPr>
            <a:r>
              <a:rPr sz="3600" dirty="0"/>
              <a:t>Goal: align automated </a:t>
            </a:r>
            <a:r>
              <a:rPr sz="3600" dirty="0" err="1"/>
              <a:t>refactorings</a:t>
            </a:r>
            <a:r>
              <a:rPr sz="3600" dirty="0"/>
              <a:t> with developer intent while scaling to large codebases.</a:t>
            </a:r>
            <a:endParaRPr lang="en-US" sz="3600" dirty="0"/>
          </a:p>
          <a:p>
            <a:pPr marL="0" indent="0">
              <a:buNone/>
              <a:defRPr sz="2400"/>
            </a:pPr>
            <a:endParaRPr lang="en-US" sz="3600" dirty="0"/>
          </a:p>
          <a:p>
            <a:pPr marL="0" indent="0">
              <a:buNone/>
              <a:defRPr sz="2400"/>
            </a:pPr>
            <a:r>
              <a:rPr lang="en-US" sz="3600" b="1" dirty="0">
                <a:solidFill>
                  <a:srgbClr val="CB1F62"/>
                </a:solidFill>
              </a:rPr>
              <a:t>KEY Idea: </a:t>
            </a:r>
            <a:r>
              <a:rPr lang="en-US" sz="3600" b="1" dirty="0"/>
              <a:t>synergy between LLM “intuition” and traditional static/dynamic analysis</a:t>
            </a:r>
            <a:r>
              <a:rPr lang="en-US" sz="3600" dirty="0"/>
              <a:t> to make refactoring trustworthy</a:t>
            </a:r>
          </a:p>
          <a:p>
            <a:pPr marL="0" indent="0">
              <a:buNone/>
              <a:defRPr sz="2400"/>
            </a:pPr>
            <a:endParaRPr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3. APR, Debugging &amp; Flaky Tests</a:t>
            </a:r>
          </a:p>
        </p:txBody>
      </p:sp>
      <p:sp>
        <p:nvSpPr>
          <p:cNvPr id="3" name="Content Placeholder 2"/>
          <p:cNvSpPr>
            <a:spLocks noGrp="1"/>
          </p:cNvSpPr>
          <p:nvPr>
            <p:ph idx="1"/>
          </p:nvPr>
        </p:nvSpPr>
        <p:spPr/>
        <p:txBody>
          <a:bodyPr/>
          <a:lstStyle/>
          <a:p>
            <a:pPr marL="0" indent="0">
              <a:buNone/>
              <a:defRPr sz="2400"/>
            </a:pPr>
            <a:r>
              <a:rPr sz="3600" dirty="0" err="1"/>
              <a:t>AutoCodeRover</a:t>
            </a:r>
            <a:r>
              <a:rPr sz="3600" dirty="0"/>
              <a:t>, </a:t>
            </a:r>
            <a:r>
              <a:rPr sz="3600" dirty="0" err="1"/>
              <a:t>RepairAgent</a:t>
            </a:r>
            <a:r>
              <a:rPr sz="3600" dirty="0"/>
              <a:t>, layered-context APR, and </a:t>
            </a:r>
            <a:r>
              <a:rPr sz="3600" dirty="0" err="1"/>
              <a:t>NIODebugger</a:t>
            </a:r>
            <a:r>
              <a:rPr sz="3600" dirty="0"/>
              <a:t> target real-world bugs.</a:t>
            </a:r>
          </a:p>
          <a:p>
            <a:pPr marL="0" indent="0">
              <a:buNone/>
              <a:defRPr sz="2400"/>
            </a:pPr>
            <a:endParaRPr lang="en-US" sz="3600" dirty="0"/>
          </a:p>
          <a:p>
            <a:pPr marL="0" indent="0">
              <a:buNone/>
              <a:defRPr sz="2400"/>
            </a:pPr>
            <a:r>
              <a:rPr lang="en-US" sz="3600" dirty="0"/>
              <a:t>L</a:t>
            </a:r>
            <a:r>
              <a:rPr sz="3600" dirty="0"/>
              <a:t>LM-based agents plan, search, call tools, and validate fixes using tests and spectra.</a:t>
            </a:r>
          </a:p>
          <a:p>
            <a:pPr marL="0" indent="0">
              <a:buNone/>
              <a:defRPr sz="2400"/>
            </a:pPr>
            <a:endParaRPr lang="en-US" sz="3600" dirty="0"/>
          </a:p>
          <a:p>
            <a:pPr marL="0" indent="0">
              <a:buNone/>
              <a:defRPr sz="2400"/>
            </a:pPr>
            <a:r>
              <a:rPr lang="en-US" sz="3600" b="1" dirty="0">
                <a:solidFill>
                  <a:srgbClr val="CB1F62"/>
                </a:solidFill>
              </a:rPr>
              <a:t>KEY Idea:  </a:t>
            </a:r>
            <a:r>
              <a:rPr sz="3600" dirty="0"/>
              <a:t>Layered knowledge (bug, repository, project) significantly boosts fix rates.</a:t>
            </a:r>
          </a:p>
          <a:p>
            <a:pPr marL="0" indent="0">
              <a:buNone/>
              <a:defRPr sz="2400"/>
            </a:pPr>
            <a:endParaRPr lang="en-US" sz="3600" dirty="0"/>
          </a:p>
          <a:p>
            <a:pPr marL="0" indent="0">
              <a:buNone/>
              <a:defRPr sz="2400"/>
            </a:pPr>
            <a:r>
              <a:rPr sz="3600" dirty="0"/>
              <a:t>Special focus on NIO flaky tests and state pollution, combining dynamic analysis with LLM reasoning.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4. Testing and Quality of LLM-Generated Code</a:t>
            </a:r>
          </a:p>
        </p:txBody>
      </p:sp>
      <p:sp>
        <p:nvSpPr>
          <p:cNvPr id="3" name="Content Placeholder 2"/>
          <p:cNvSpPr>
            <a:spLocks noGrp="1"/>
          </p:cNvSpPr>
          <p:nvPr>
            <p:ph idx="1"/>
          </p:nvPr>
        </p:nvSpPr>
        <p:spPr/>
        <p:txBody>
          <a:bodyPr/>
          <a:lstStyle/>
          <a:p>
            <a:pPr marL="0" indent="0">
              <a:buNone/>
              <a:defRPr sz="2400"/>
            </a:pPr>
            <a:r>
              <a:rPr sz="3600" dirty="0" err="1"/>
              <a:t>TestSpark</a:t>
            </a:r>
            <a:r>
              <a:rPr sz="3600" dirty="0"/>
              <a:t> integrates search-based and LLM-based test generation directly in the IDE.</a:t>
            </a:r>
          </a:p>
          <a:p>
            <a:pPr marL="0" indent="0">
              <a:buNone/>
              <a:defRPr sz="2400"/>
            </a:pPr>
            <a:endParaRPr lang="en-US" sz="3600" dirty="0"/>
          </a:p>
          <a:p>
            <a:pPr marL="0" indent="0">
              <a:buNone/>
              <a:defRPr sz="2400"/>
            </a:pPr>
            <a:r>
              <a:rPr sz="3600" dirty="0"/>
              <a:t>Taxonomy of inefficiencies highlights logic, performance, readability, and maintainability issues.</a:t>
            </a:r>
          </a:p>
          <a:p>
            <a:pPr marL="0" indent="0">
              <a:buNone/>
              <a:defRPr sz="2400"/>
            </a:pPr>
            <a:endParaRPr lang="en-US" sz="3600" dirty="0"/>
          </a:p>
          <a:p>
            <a:pPr marL="0" indent="0">
              <a:buNone/>
              <a:defRPr sz="2400"/>
            </a:pPr>
            <a:r>
              <a:rPr sz="3600" dirty="0"/>
              <a:t>Prompting strategies (Few-Shot, </a:t>
            </a:r>
            <a:r>
              <a:rPr sz="3600" dirty="0" err="1"/>
              <a:t>CoT</a:t>
            </a:r>
            <a:r>
              <a:rPr sz="3600" dirty="0"/>
              <a:t>, </a:t>
            </a:r>
            <a:r>
              <a:rPr sz="3600" dirty="0" err="1"/>
              <a:t>CoT+Few-Shot</a:t>
            </a:r>
            <a:r>
              <a:rPr sz="3600" dirty="0"/>
              <a:t>) clearly outperform Zero-Shot at class level.</a:t>
            </a:r>
          </a:p>
          <a:p>
            <a:pPr marL="0" indent="0">
              <a:buNone/>
              <a:defRPr sz="2400"/>
            </a:pPr>
            <a:endParaRPr lang="en-US" sz="3600" dirty="0"/>
          </a:p>
          <a:p>
            <a:pPr marL="0" indent="0">
              <a:buNone/>
              <a:defRPr sz="2400"/>
            </a:pPr>
            <a:r>
              <a:rPr lang="en-US" sz="3600" b="1" dirty="0">
                <a:solidFill>
                  <a:srgbClr val="CB1F62"/>
                </a:solidFill>
              </a:rPr>
              <a:t>KEY Idea:  </a:t>
            </a:r>
            <a:r>
              <a:rPr sz="3600" dirty="0"/>
              <a:t>Emphasis on both functional correctness and long-term code quality metrics (e.g., BLEU, ROUGE).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43f52073-1c9a-49b8-a02a-4c0219dc095d"/>
  <p:tag name="SLIDO_EVENT_UUID" val="5c1aebdb-cf12-443f-987e-836fc2132db0"/>
  <p:tag name="SLIDO_EVENT_SECTION_UUID" val="7c717ea7-21b7-4d18-8008-ff915a0a180e"/>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TYPE" val="SlidoPoll"/>
  <p:tag name="SLIDO_POLL_UUID" val="4d45da7d-6fa2-47ec-b253-0fd56de96add"/>
  <p:tag name="SLIDO_TIMELINE" val="W3sic2hvd1Jlc3VsdHMiOnRydWUsInBvbGxRdWVzdGlvblV1aWQiOiJjZGQyODY1Ni0yYWIwLTQwMjItODdkMS1hYjhjMDhjNjU2MmMifV0="/>
</p:tagLst>
</file>

<file path=ppt/tags/tag1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14.xml><?xml version="1.0" encoding="utf-8"?>
<p:tagLst xmlns:a="http://schemas.openxmlformats.org/drawingml/2006/main" xmlns:r="http://schemas.openxmlformats.org/officeDocument/2006/relationships" xmlns:p="http://schemas.openxmlformats.org/presentationml/2006/main">
  <p:tag name="SLIDO_TYPE" val="SlidoPoll"/>
  <p:tag name="SLIDO_POLL_UUID" val="a33a4f52-4ac2-4fde-9706-d48c52b46de5"/>
  <p:tag name="SLIDO_TIMELINE" val="W3sic2hvd1Jlc3VsdHMiOmZhbHNlLCJwb2xsUXVlc3Rpb25VdWlkIjoiOTcyODY3NmUtYjBjYS00ZTdhLTgxYjMtYzQ2ODk0NmUzODQ0In0seyJwb2xsUXVlc3Rpb25VdWlkIjoiOTcyODY3NmUtYjBjYS00ZTdhLTgxYjMtYzQ2ODk0NmUzODQ0Iiwic2hvd1Jlc3VsdHMiOnRydWV9XQ=="/>
</p:tagLst>
</file>

<file path=ppt/tags/tag1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Rating"/>
</p:tagLst>
</file>

<file path=ppt/tags/tag16.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Poll"/>
  <p:tag name="SLIDO_POLL_UUID" val="11d35b17-0fa1-4a5d-bd47-08b404f42c09"/>
  <p:tag name="SLIDO_TIMELINE" val="W3sicG9sbFF1ZXN0aW9uVXVpZCI6ImU2YjVlZWFmLTBmZGQtNDQzYS04YmU4LWU3ZDgwYzA1NzdhNiIsInNob3dSZXN1bHRzIjp0cnVlfV0="/>
</p:tagLst>
</file>

<file path=ppt/tags/tag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TYPE" val="SlidoPoll"/>
  <p:tag name="SLIDO_POLL_UUID" val="998e7efb-6005-4dbb-b2bb-2727afc4668e"/>
  <p:tag name="SLIDO_TIMELINE" val="W3sicG9sbFF1ZXN0aW9uVXVpZCI6IjA1MGU4YzUxLWFlMTYtNDBiNS1iZjNlLThjYjA1MDFhNTZhMSIsInNob3dSZXN1bHRzIjpmYWxzZX0seyJzaG93UmVzdWx0cyI6dHJ1ZSwicG9sbFF1ZXN0aW9uVXVpZCI6IjA1MGU4YzUxLWFlMTYtNDBiNS1iZjNlLThjYjA1MDFhNTZhMSJ9XQ=="/>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Ranking"/>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TYPE" val="SlidoPoll"/>
  <p:tag name="SLIDO_POLL_UUID" val="408c9179-0dbc-44e9-bbda-20576a5fa690"/>
  <p:tag name="SLIDO_TIMELINE" val="W3sic2hvd1Jlc3VsdHMiOmZhbHNlLCJwb2xsUXVlc3Rpb25VdWlkIjoiNWZiYWYwNTMtMThlZi00ZTkzLTg3YjItYWMxZGI0MzQ3MTMzIn0seyJwb2xsUXVlc3Rpb25VdWlkIjoiNWZiYWYwNTMtMThlZi00ZTkzLTg3YjItYWMxZGI0MzQ3MTMzIiwic2hvd1Jlc3VsdHMiOnRydWV9XQ=="/>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Rating"/>
</p:tagLst>
</file>

<file path=ppt/theme/theme1.xml><?xml version="1.0" encoding="utf-8"?>
<a:theme xmlns:a="http://schemas.openxmlformats.org/drawingml/2006/main" name="JetBrains Presentation Dark Template 2024">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1929</TotalTime>
  <Words>3405</Words>
  <Application>Microsoft Macintosh PowerPoint</Application>
  <PresentationFormat>Custom</PresentationFormat>
  <Paragraphs>298</Paragraphs>
  <Slides>22</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Inter</vt:lpstr>
      <vt:lpstr>Open Sans</vt:lpstr>
      <vt:lpstr>Times New Roman</vt:lpstr>
      <vt:lpstr>Inter Medium</vt:lpstr>
      <vt:lpstr>-webkit-standard</vt:lpstr>
      <vt:lpstr>Arial</vt:lpstr>
      <vt:lpstr>JetBrains Mono</vt:lpstr>
      <vt:lpstr>JetBrains Presentation Dark Template 2024</vt:lpstr>
      <vt:lpstr>Default Design</vt:lpstr>
      <vt:lpstr>GenAI-powered Software Engineering</vt:lpstr>
      <vt:lpstr>Today’s goals</vt:lpstr>
      <vt:lpstr>Overview of 24 research papers</vt:lpstr>
      <vt:lpstr>Revisit topics we covered</vt:lpstr>
      <vt:lpstr>PowerPoint Presentation</vt:lpstr>
      <vt:lpstr>1. LLMs as Core SE Infrastructure</vt:lpstr>
      <vt:lpstr>2. Code Transformation &amp; Refactoring at Scale</vt:lpstr>
      <vt:lpstr>3. APR, Debugging &amp; Flaky Tests</vt:lpstr>
      <vt:lpstr>4. Testing and Quality of LLM-Generated Code</vt:lpstr>
      <vt:lpstr>5. Agents, Collaboration &amp; Human-in-the-Loop</vt:lpstr>
      <vt:lpstr>6. Beyond Coding: Documentation &amp; Estimation</vt:lpstr>
      <vt:lpstr>7. Reliability, Safety &amp; Security</vt:lpstr>
      <vt:lpstr>PowerPoint Presentation</vt:lpstr>
      <vt:lpstr>Invited Speakers: Thought leaders from Industry &amp; Academia</vt:lpstr>
      <vt:lpstr>Your growth through research papers</vt:lpstr>
      <vt:lpstr>Your growth through hands-on projects</vt:lpstr>
      <vt:lpstr>PowerPoint Presentation</vt:lpstr>
      <vt:lpstr>What are your expectations from CSCI 7000-011: GenAI for SE? </vt:lpstr>
      <vt:lpstr>PowerPoint Presentation</vt:lpstr>
      <vt:lpstr>You grew so MUCH</vt:lpstr>
      <vt:lpstr>PowerPoint Presentation</vt:lpstr>
      <vt:lpstr>Summary and 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Danny Dig</cp:lastModifiedBy>
  <cp:revision>112</cp:revision>
  <dcterms:modified xsi:type="dcterms:W3CDTF">2025-12-04T20:17:22Z</dcterms:modified>
</cp:coreProperties>
</file>